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48"/>
  </p:notesMasterIdLst>
  <p:sldIdLst>
    <p:sldId id="256" r:id="rId2"/>
    <p:sldId id="257" r:id="rId3"/>
    <p:sldId id="261" r:id="rId4"/>
    <p:sldId id="265" r:id="rId5"/>
    <p:sldId id="258" r:id="rId6"/>
    <p:sldId id="266" r:id="rId7"/>
    <p:sldId id="267" r:id="rId8"/>
    <p:sldId id="268" r:id="rId9"/>
    <p:sldId id="264" r:id="rId10"/>
    <p:sldId id="270" r:id="rId11"/>
    <p:sldId id="272" r:id="rId12"/>
    <p:sldId id="276" r:id="rId13"/>
    <p:sldId id="301" r:id="rId14"/>
    <p:sldId id="262" r:id="rId15"/>
    <p:sldId id="273" r:id="rId16"/>
    <p:sldId id="307" r:id="rId17"/>
    <p:sldId id="308" r:id="rId18"/>
    <p:sldId id="305" r:id="rId19"/>
    <p:sldId id="302" r:id="rId20"/>
    <p:sldId id="303" r:id="rId21"/>
    <p:sldId id="304"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309" r:id="rId40"/>
    <p:sldId id="294" r:id="rId41"/>
    <p:sldId id="295" r:id="rId42"/>
    <p:sldId id="296" r:id="rId43"/>
    <p:sldId id="297" r:id="rId44"/>
    <p:sldId id="298" r:id="rId45"/>
    <p:sldId id="299" r:id="rId46"/>
    <p:sldId id="300" r:id="rId4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1628305419@qq.com" initials="1" lastIdx="1" clrIdx="0">
    <p:extLst>
      <p:ext uri="{19B8F6BF-5375-455C-9EA6-DF929625EA0E}">
        <p15:presenceInfo xmlns:p15="http://schemas.microsoft.com/office/powerpoint/2012/main" userId="26c616a08fcf37d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1E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60" autoAdjust="0"/>
    <p:restoredTop sz="78289" autoAdjust="0"/>
  </p:normalViewPr>
  <p:slideViewPr>
    <p:cSldViewPr snapToGrid="0">
      <p:cViewPr varScale="1">
        <p:scale>
          <a:sx n="90" d="100"/>
          <a:sy n="90" d="100"/>
        </p:scale>
        <p:origin x="1572" y="8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2EB12A-8033-4791-80B4-BB6C11421E06}" type="datetimeFigureOut">
              <a:rPr lang="zh-CN" altLang="en-US" smtClean="0"/>
              <a:t>2020/10/13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99ADBA-6E34-4F90-BE2A-ADA5F664B158}" type="slidenum">
              <a:rPr lang="zh-CN" altLang="en-US" smtClean="0"/>
              <a:t>‹#›</a:t>
            </a:fld>
            <a:endParaRPr lang="zh-CN" altLang="en-US"/>
          </a:p>
        </p:txBody>
      </p:sp>
    </p:spTree>
    <p:extLst>
      <p:ext uri="{BB962C8B-B14F-4D97-AF65-F5344CB8AC3E}">
        <p14:creationId xmlns:p14="http://schemas.microsoft.com/office/powerpoint/2010/main" val="1366225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github.com/wanzhenchn/EndNote_Tutorial_Hand_by_Hand"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EndNote</a:t>
            </a:r>
            <a:r>
              <a:rPr lang="zh-CN" altLang="en-US" dirty="0"/>
              <a:t>主要功能有在线检索文献、管理文献、编写文献以及引文编排等。用户可以在本地建立个人数据库，可以随时查找收集到的文献条目；用户也可以将数据库与他人共享，对文献分组、分析以及查重，也可以下载相关文献。另外，在论文撰写时，</a:t>
            </a:r>
            <a:r>
              <a:rPr lang="en-US" altLang="zh-CN" dirty="0"/>
              <a:t>EndNote</a:t>
            </a:r>
            <a:r>
              <a:rPr lang="zh-CN" altLang="en-US" dirty="0"/>
              <a:t>可以完成随时调阅、检索文献，将其按照期刊要求的格式插入到文后的参考文献，以及迅速完成论文以及参考文献格式的转换以方便转投其他期刊</a:t>
            </a:r>
            <a:r>
              <a:rPr lang="zh-CN" altLang="en-US" dirty="0" smtClean="0"/>
              <a:t>。</a:t>
            </a:r>
            <a:endParaRPr lang="en-US" altLang="zh-CN" dirty="0" smtClean="0"/>
          </a:p>
          <a:p>
            <a:endParaRPr lang="en-US" altLang="zh-CN" dirty="0" smtClean="0"/>
          </a:p>
          <a:p>
            <a:r>
              <a:rPr lang="zh-CN" altLang="en-US" dirty="0" smtClean="0"/>
              <a:t>补充：不要把这个软件仅仅看作是管理参考文献格式编排的工具，而是提升文献阅读效率。做每件事都要考虑：</a:t>
            </a:r>
            <a:r>
              <a:rPr lang="en-US" altLang="zh-CN" dirty="0" smtClean="0"/>
              <a:t>1.</a:t>
            </a:r>
            <a:r>
              <a:rPr lang="zh-CN" altLang="en-US" dirty="0" smtClean="0"/>
              <a:t>有没有更高效的方法，</a:t>
            </a:r>
            <a:r>
              <a:rPr lang="en-US" altLang="zh-CN" dirty="0" smtClean="0"/>
              <a:t>2.</a:t>
            </a:r>
            <a:r>
              <a:rPr lang="zh-CN" altLang="en-US" dirty="0" smtClean="0"/>
              <a:t>投入时间来学习工具的使用</a:t>
            </a:r>
            <a:endParaRPr lang="en-US" altLang="zh-CN" dirty="0" smtClean="0"/>
          </a:p>
          <a:p>
            <a:r>
              <a:rPr lang="zh-CN" altLang="en-US" dirty="0" smtClean="0"/>
              <a:t>软件功能：获取、管理、分享文献。</a:t>
            </a:r>
            <a:endParaRPr lang="en-US" altLang="zh-CN" dirty="0" smtClean="0"/>
          </a:p>
          <a:p>
            <a:r>
              <a:rPr lang="zh-CN" altLang="en-US" dirty="0" smtClean="0"/>
              <a:t>可以自己下载 期刊要求的参考文献格式文件（</a:t>
            </a:r>
            <a:r>
              <a:rPr lang="en-US" altLang="zh-CN" dirty="0" smtClean="0"/>
              <a:t>.</a:t>
            </a:r>
            <a:r>
              <a:rPr lang="en-US" altLang="zh-CN" dirty="0" err="1" smtClean="0"/>
              <a:t>ens</a:t>
            </a:r>
            <a:r>
              <a:rPr lang="zh-CN" altLang="en-US" dirty="0" smtClean="0"/>
              <a:t>） 并添加到文件夹</a:t>
            </a:r>
            <a:r>
              <a:rPr lang="en-US" altLang="zh-CN" dirty="0" smtClean="0"/>
              <a:t>/EndNote X9/Styles</a:t>
            </a:r>
            <a:r>
              <a:rPr lang="zh-CN" altLang="en-US" dirty="0" smtClean="0"/>
              <a:t>下</a:t>
            </a:r>
            <a:endParaRPr lang="zh-CN" altLang="en-US" dirty="0"/>
          </a:p>
        </p:txBody>
      </p:sp>
      <p:sp>
        <p:nvSpPr>
          <p:cNvPr id="4" name="灯片编号占位符 3"/>
          <p:cNvSpPr>
            <a:spLocks noGrp="1"/>
          </p:cNvSpPr>
          <p:nvPr>
            <p:ph type="sldNum" sz="quarter" idx="5"/>
          </p:nvPr>
        </p:nvSpPr>
        <p:spPr/>
        <p:txBody>
          <a:bodyPr/>
          <a:lstStyle/>
          <a:p>
            <a:fld id="{7999ADBA-6E34-4F90-BE2A-ADA5F664B158}" type="slidenum">
              <a:rPr lang="zh-CN" altLang="en-US" smtClean="0"/>
              <a:t>2</a:t>
            </a:fld>
            <a:endParaRPr lang="zh-CN" altLang="en-US"/>
          </a:p>
        </p:txBody>
      </p:sp>
    </p:spTree>
    <p:extLst>
      <p:ext uri="{BB962C8B-B14F-4D97-AF65-F5344CB8AC3E}">
        <p14:creationId xmlns:p14="http://schemas.microsoft.com/office/powerpoint/2010/main" val="12667995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批量导入：点击</a:t>
            </a:r>
            <a:r>
              <a:rPr lang="en-US" altLang="zh-CN" dirty="0"/>
              <a:t>File—Import—Folder</a:t>
            </a:r>
            <a:r>
              <a:rPr lang="zh-CN" altLang="en-US" dirty="0"/>
              <a:t>选择</a:t>
            </a:r>
            <a:r>
              <a:rPr lang="en-US" altLang="zh-CN" dirty="0"/>
              <a:t>PDF</a:t>
            </a:r>
            <a:r>
              <a:rPr lang="zh-CN" altLang="en-US" dirty="0"/>
              <a:t>文件夹，</a:t>
            </a:r>
            <a:r>
              <a:rPr lang="en-US" altLang="zh-CN" dirty="0"/>
              <a:t>Import Option</a:t>
            </a:r>
            <a:r>
              <a:rPr lang="zh-CN" altLang="en-US" dirty="0"/>
              <a:t>选择</a:t>
            </a:r>
            <a:r>
              <a:rPr lang="en-US" altLang="zh-CN" dirty="0"/>
              <a:t>PDF</a:t>
            </a:r>
            <a:r>
              <a:rPr lang="zh-CN" altLang="en-US" dirty="0"/>
              <a:t>，点击</a:t>
            </a:r>
            <a:r>
              <a:rPr lang="en-US" altLang="zh-CN" dirty="0"/>
              <a:t>Import</a:t>
            </a:r>
            <a:r>
              <a:rPr lang="zh-CN" altLang="en-US" dirty="0"/>
              <a:t>开始将已下载的</a:t>
            </a:r>
            <a:r>
              <a:rPr lang="en-US" altLang="zh-CN" dirty="0"/>
              <a:t>PDF</a:t>
            </a:r>
            <a:r>
              <a:rPr lang="zh-CN" altLang="en-US" dirty="0"/>
              <a:t>文献导入</a:t>
            </a:r>
            <a:r>
              <a:rPr lang="en-US" altLang="zh-CN" dirty="0"/>
              <a:t>EndNote</a:t>
            </a:r>
            <a:r>
              <a:rPr lang="zh-CN" altLang="en-US" dirty="0"/>
              <a:t>。</a:t>
            </a:r>
            <a:r>
              <a:rPr lang="en-US" altLang="zh-CN" dirty="0"/>
              <a:t>EndNote</a:t>
            </a:r>
            <a:r>
              <a:rPr lang="zh-CN" altLang="en-US" dirty="0"/>
              <a:t>会根据这些文献的</a:t>
            </a:r>
            <a:r>
              <a:rPr lang="en-US" altLang="zh-CN" dirty="0"/>
              <a:t>DOI</a:t>
            </a:r>
            <a:r>
              <a:rPr lang="zh-CN" altLang="en-US" dirty="0"/>
              <a:t>联网下载相关信息导入进来。如需为导入的文献单独创建组，勾选</a:t>
            </a:r>
            <a:r>
              <a:rPr lang="en-US" altLang="zh-CN" dirty="0"/>
              <a:t>Create a Group Set for this import</a:t>
            </a:r>
            <a:r>
              <a:rPr lang="zh-CN" altLang="en-US" dirty="0"/>
              <a:t>即可</a:t>
            </a:r>
          </a:p>
        </p:txBody>
      </p:sp>
      <p:sp>
        <p:nvSpPr>
          <p:cNvPr id="4" name="灯片编号占位符 3"/>
          <p:cNvSpPr>
            <a:spLocks noGrp="1"/>
          </p:cNvSpPr>
          <p:nvPr>
            <p:ph type="sldNum" sz="quarter" idx="5"/>
          </p:nvPr>
        </p:nvSpPr>
        <p:spPr/>
        <p:txBody>
          <a:bodyPr/>
          <a:lstStyle/>
          <a:p>
            <a:fld id="{7999ADBA-6E34-4F90-BE2A-ADA5F664B158}" type="slidenum">
              <a:rPr lang="zh-CN" altLang="en-US" smtClean="0"/>
              <a:t>11</a:t>
            </a:fld>
            <a:endParaRPr lang="zh-CN" altLang="en-US"/>
          </a:p>
        </p:txBody>
      </p:sp>
    </p:spTree>
    <p:extLst>
      <p:ext uri="{BB962C8B-B14F-4D97-AF65-F5344CB8AC3E}">
        <p14:creationId xmlns:p14="http://schemas.microsoft.com/office/powerpoint/2010/main" val="61381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文献去重：</a:t>
            </a:r>
            <a:r>
              <a:rPr lang="en-US" altLang="zh-CN" dirty="0"/>
              <a:t>EndNote</a:t>
            </a:r>
            <a:r>
              <a:rPr lang="zh-CN" altLang="en-US" dirty="0"/>
              <a:t>避免在众多数据库中添加相同的文献，提供了文献去重，选择菜单</a:t>
            </a:r>
            <a:r>
              <a:rPr lang="zh-CN" altLang="en-US" dirty="0" smtClean="0"/>
              <a:t>栏</a:t>
            </a:r>
            <a:r>
              <a:rPr lang="en-US" altLang="zh-CN" dirty="0" smtClean="0"/>
              <a:t>References—Find </a:t>
            </a:r>
            <a:r>
              <a:rPr lang="en-US" altLang="zh-CN" dirty="0"/>
              <a:t>Duplicates</a:t>
            </a:r>
            <a:r>
              <a:rPr lang="zh-CN" altLang="en-US" dirty="0"/>
              <a:t>进行手动去重；另外，</a:t>
            </a:r>
            <a:r>
              <a:rPr lang="en-US" altLang="zh-CN" dirty="0"/>
              <a:t>EndNote</a:t>
            </a:r>
            <a:r>
              <a:rPr lang="zh-CN" altLang="en-US" dirty="0"/>
              <a:t>也可以设置在线检索时自动去重，在设置中选择</a:t>
            </a:r>
            <a:r>
              <a:rPr lang="en-US" altLang="zh-CN" dirty="0"/>
              <a:t>Edit—Preference—Duplicates</a:t>
            </a:r>
            <a:r>
              <a:rPr lang="zh-CN" altLang="en-US" dirty="0"/>
              <a:t>，在检索时，如果当前数据库中已有该文献记录，则不再添加</a:t>
            </a:r>
          </a:p>
        </p:txBody>
      </p:sp>
      <p:sp>
        <p:nvSpPr>
          <p:cNvPr id="4" name="灯片编号占位符 3"/>
          <p:cNvSpPr>
            <a:spLocks noGrp="1"/>
          </p:cNvSpPr>
          <p:nvPr>
            <p:ph type="sldNum" sz="quarter" idx="5"/>
          </p:nvPr>
        </p:nvSpPr>
        <p:spPr/>
        <p:txBody>
          <a:bodyPr/>
          <a:lstStyle/>
          <a:p>
            <a:fld id="{7999ADBA-6E34-4F90-BE2A-ADA5F664B158}" type="slidenum">
              <a:rPr lang="zh-CN" altLang="en-US" smtClean="0"/>
              <a:t>12</a:t>
            </a:fld>
            <a:endParaRPr lang="zh-CN" altLang="en-US"/>
          </a:p>
        </p:txBody>
      </p:sp>
    </p:spTree>
    <p:extLst>
      <p:ext uri="{BB962C8B-B14F-4D97-AF65-F5344CB8AC3E}">
        <p14:creationId xmlns:p14="http://schemas.microsoft.com/office/powerpoint/2010/main" val="6192534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EndNote</a:t>
            </a:r>
            <a:r>
              <a:rPr lang="zh-CN" altLang="en-US" dirty="0"/>
              <a:t>可以对文献进行分组管理，根据研究的内容或者主题进行分组，右键点击“</a:t>
            </a:r>
            <a:r>
              <a:rPr lang="en-US" altLang="zh-CN" dirty="0"/>
              <a:t>My Groups</a:t>
            </a:r>
            <a:r>
              <a:rPr lang="zh-CN" altLang="en-US" dirty="0"/>
              <a:t>”即可创键分组，分组包括三类：创建组（</a:t>
            </a:r>
            <a:r>
              <a:rPr lang="en-US" altLang="zh-CN" dirty="0"/>
              <a:t>Create Group</a:t>
            </a:r>
            <a:r>
              <a:rPr lang="zh-CN" altLang="en-US" dirty="0"/>
              <a:t>）、智能分组（</a:t>
            </a:r>
            <a:r>
              <a:rPr lang="en-US" altLang="zh-CN" dirty="0"/>
              <a:t>Create Smart Group</a:t>
            </a:r>
            <a:r>
              <a:rPr lang="zh-CN" altLang="en-US" dirty="0"/>
              <a:t>）以及组集（</a:t>
            </a:r>
            <a:r>
              <a:rPr lang="en-US" altLang="zh-CN" dirty="0"/>
              <a:t>Create Group Set</a:t>
            </a:r>
            <a:r>
              <a:rPr lang="zh-CN" altLang="en-US" dirty="0"/>
              <a:t>）</a:t>
            </a:r>
          </a:p>
        </p:txBody>
      </p:sp>
      <p:sp>
        <p:nvSpPr>
          <p:cNvPr id="4" name="灯片编号占位符 3"/>
          <p:cNvSpPr>
            <a:spLocks noGrp="1"/>
          </p:cNvSpPr>
          <p:nvPr>
            <p:ph type="sldNum" sz="quarter" idx="5"/>
          </p:nvPr>
        </p:nvSpPr>
        <p:spPr/>
        <p:txBody>
          <a:bodyPr/>
          <a:lstStyle/>
          <a:p>
            <a:fld id="{7999ADBA-6E34-4F90-BE2A-ADA5F664B158}" type="slidenum">
              <a:rPr lang="zh-CN" altLang="en-US" smtClean="0"/>
              <a:t>14</a:t>
            </a:fld>
            <a:endParaRPr lang="zh-CN" altLang="en-US"/>
          </a:p>
        </p:txBody>
      </p:sp>
    </p:spTree>
    <p:extLst>
      <p:ext uri="{BB962C8B-B14F-4D97-AF65-F5344CB8AC3E}">
        <p14:creationId xmlns:p14="http://schemas.microsoft.com/office/powerpoint/2010/main" val="2256437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创建分组（</a:t>
            </a:r>
            <a:r>
              <a:rPr lang="en-US" altLang="zh-CN" dirty="0"/>
              <a:t>Create Group</a:t>
            </a:r>
            <a:r>
              <a:rPr lang="zh-CN" altLang="en-US" dirty="0"/>
              <a:t>）可以将列表区域文献记录选中后拖到分组中；创建智能分组可以按照一定条件筛选当前所有文献，将符合条件的文献自动归组；组集，相当于多个分组的集合，类似于树形结构层次，但是只能是二层结构。</a:t>
            </a:r>
          </a:p>
        </p:txBody>
      </p:sp>
      <p:sp>
        <p:nvSpPr>
          <p:cNvPr id="4" name="灯片编号占位符 3"/>
          <p:cNvSpPr>
            <a:spLocks noGrp="1"/>
          </p:cNvSpPr>
          <p:nvPr>
            <p:ph type="sldNum" sz="quarter" idx="5"/>
          </p:nvPr>
        </p:nvSpPr>
        <p:spPr/>
        <p:txBody>
          <a:bodyPr/>
          <a:lstStyle/>
          <a:p>
            <a:fld id="{7999ADBA-6E34-4F90-BE2A-ADA5F664B158}" type="slidenum">
              <a:rPr lang="zh-CN" altLang="en-US" smtClean="0"/>
              <a:t>15</a:t>
            </a:fld>
            <a:endParaRPr lang="zh-CN" altLang="en-US"/>
          </a:p>
        </p:txBody>
      </p:sp>
    </p:spTree>
    <p:extLst>
      <p:ext uri="{BB962C8B-B14F-4D97-AF65-F5344CB8AC3E}">
        <p14:creationId xmlns:p14="http://schemas.microsoft.com/office/powerpoint/2010/main" val="2417320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用户可以创建分组并分组共享，</a:t>
            </a:r>
            <a:r>
              <a:rPr lang="en-US" altLang="zh-CN" dirty="0"/>
              <a:t>EndNote X8</a:t>
            </a:r>
            <a:r>
              <a:rPr lang="zh-CN" altLang="en-US" dirty="0"/>
              <a:t>中，共享文献只能通过共享整个</a:t>
            </a:r>
            <a:r>
              <a:rPr lang="en-US" altLang="zh-CN" dirty="0" err="1"/>
              <a:t>Library.enl</a:t>
            </a:r>
            <a:r>
              <a:rPr lang="zh-CN" altLang="en-US" dirty="0"/>
              <a:t>来实现，而</a:t>
            </a:r>
            <a:r>
              <a:rPr lang="en-US" altLang="zh-CN" dirty="0"/>
              <a:t>EndNote X9</a:t>
            </a:r>
            <a:r>
              <a:rPr lang="zh-CN" altLang="en-US" dirty="0"/>
              <a:t>中添加了分组共享功能，将指定文件放入分组就可以精准分享。选择待共享的分组，右键选择</a:t>
            </a:r>
            <a:r>
              <a:rPr lang="en-US" altLang="zh-CN" dirty="0"/>
              <a:t>Share Group</a:t>
            </a:r>
            <a:r>
              <a:rPr lang="zh-CN" altLang="en-US" dirty="0"/>
              <a:t>，输入需要共享方的邮箱账号，并设置阅读权限，可以设置读写或者只读。具体操作如下：选中待共享的分组，右键菜单选择 Share Group，此时提示</a:t>
            </a:r>
          </a:p>
          <a:p>
            <a:r>
              <a:rPr lang="zh-CN" altLang="en-US" dirty="0"/>
              <a:t>需要进行同步，同步之前需要注册 EndNote 账号。随后弹出如下对话框，在①</a:t>
            </a:r>
          </a:p>
          <a:p>
            <a:r>
              <a:rPr lang="zh-CN" altLang="en-US" dirty="0"/>
              <a:t>出输入需要共享方的 Email；在②处给共享用户分配阅读权限（“读写”或“只 读”）；在③处可以留言；最后点击④进行 Invite 即可</a:t>
            </a:r>
          </a:p>
        </p:txBody>
      </p:sp>
      <p:sp>
        <p:nvSpPr>
          <p:cNvPr id="4" name="灯片编号占位符 3"/>
          <p:cNvSpPr>
            <a:spLocks noGrp="1"/>
          </p:cNvSpPr>
          <p:nvPr>
            <p:ph type="sldNum" sz="quarter" idx="5"/>
          </p:nvPr>
        </p:nvSpPr>
        <p:spPr/>
        <p:txBody>
          <a:bodyPr/>
          <a:lstStyle/>
          <a:p>
            <a:fld id="{7999ADBA-6E34-4F90-BE2A-ADA5F664B158}" type="slidenum">
              <a:rPr lang="zh-CN" altLang="en-US" smtClean="0"/>
              <a:t>18</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具 体 做 法是 ， 先选 中 需 要标 记 的文 献 并右 键 点 击“Show Selected </a:t>
            </a:r>
          </a:p>
          <a:p>
            <a:r>
              <a:rPr lang="zh-CN" altLang="en-US"/>
              <a:t>References”（只针对选中文献标记），然后点击Tools——Change/Move/Copy </a:t>
            </a:r>
          </a:p>
          <a:p>
            <a:r>
              <a:rPr lang="zh-CN" altLang="en-US"/>
              <a:t>43</a:t>
            </a:r>
          </a:p>
          <a:p>
            <a:r>
              <a:rPr lang="zh-CN" altLang="en-US"/>
              <a:t>Fields……，下拉菜单选择 Research Notes，添加笔记后，点击确定即可。</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该功能将原始的文献数据库（EndNote Library.enl 和 My EndNote </a:t>
            </a:r>
          </a:p>
          <a:p>
            <a:r>
              <a:rPr lang="zh-CN" altLang="en-US" dirty="0"/>
              <a:t>Library.Data 文件夹）压缩为一个文献数据库文件.enlx，便于移动和分享。</a:t>
            </a:r>
          </a:p>
          <a:p>
            <a:r>
              <a:rPr lang="zh-CN" altLang="en-US" dirty="0"/>
              <a:t>具体方法：File——Compressed Library(.enlx)</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对界面设置、字体设置、文献去重、全文查找设置等进行设置。</a:t>
            </a:r>
          </a:p>
          <a:p>
            <a:r>
              <a:rPr lang="zh-CN" altLang="en-US"/>
              <a:t>具体方法：Edit——Preferences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a:t>Word</a:t>
            </a:r>
            <a:r>
              <a:rPr lang="zh-CN" altLang="en-US" dirty="0"/>
              <a:t>中使用</a:t>
            </a:r>
            <a:r>
              <a:rPr lang="en-US" altLang="zh-CN" dirty="0"/>
              <a:t>EndNote</a:t>
            </a:r>
            <a:r>
              <a:rPr lang="zh-CN" altLang="en-US" dirty="0"/>
              <a:t>插件：首先需要在</a:t>
            </a:r>
            <a:r>
              <a:rPr lang="en-US" altLang="zh-CN" dirty="0"/>
              <a:t>Word</a:t>
            </a:r>
            <a:r>
              <a:rPr lang="zh-CN" altLang="en-US" dirty="0"/>
              <a:t>菜单栏的“</a:t>
            </a:r>
            <a:r>
              <a:rPr lang="en-US" altLang="zh-CN" dirty="0"/>
              <a:t>EndNote</a:t>
            </a:r>
            <a:r>
              <a:rPr lang="zh-CN" altLang="en-US" dirty="0"/>
              <a:t>”中设置要插入的文献格式，然后在</a:t>
            </a:r>
            <a:r>
              <a:rPr lang="en-US" altLang="zh-CN" dirty="0"/>
              <a:t>EndNote</a:t>
            </a:r>
            <a:r>
              <a:rPr lang="zh-CN" altLang="en-US" dirty="0"/>
              <a:t>中选中需要插入文档的参考文献，点击</a:t>
            </a:r>
            <a:r>
              <a:rPr lang="en-US" altLang="zh-CN" dirty="0"/>
              <a:t>EndNote</a:t>
            </a:r>
            <a:r>
              <a:rPr lang="zh-CN" altLang="en-US" dirty="0"/>
              <a:t>菜单栏中的引用文献图标，则选中的文献条目即可按照已经设定的文献格式插入</a:t>
            </a:r>
            <a:r>
              <a:rPr lang="en-US" altLang="zh-CN" dirty="0"/>
              <a:t>Word</a:t>
            </a:r>
            <a:r>
              <a:rPr lang="zh-CN" altLang="en-US" dirty="0"/>
              <a:t>文档中。</a:t>
            </a:r>
            <a:r>
              <a:rPr lang="en-US" altLang="zh-CN" dirty="0"/>
              <a:t>EndNote</a:t>
            </a:r>
            <a:r>
              <a:rPr lang="zh-CN" altLang="en-US" dirty="0"/>
              <a:t>会自动更新文献引用标号，并将新插入的参考文献显示在相应位置，如需删除已插入的参考文献，只需要删除对应的文献引用标号，其对应的文献引用则会同步删除，无需手动删除。</a:t>
            </a:r>
          </a:p>
        </p:txBody>
      </p:sp>
      <p:sp>
        <p:nvSpPr>
          <p:cNvPr id="4" name="灯片编号占位符 3"/>
          <p:cNvSpPr>
            <a:spLocks noGrp="1"/>
          </p:cNvSpPr>
          <p:nvPr>
            <p:ph type="sldNum" sz="quarter" idx="5"/>
          </p:nvPr>
        </p:nvSpPr>
        <p:spPr/>
        <p:txBody>
          <a:bodyPr/>
          <a:lstStyle/>
          <a:p>
            <a:fld id="{7999ADBA-6E34-4F90-BE2A-ADA5F664B158}" type="slidenum">
              <a:rPr lang="zh-CN" altLang="en-US" smtClean="0"/>
              <a:t>24</a:t>
            </a:fld>
            <a:endParaRPr lang="zh-CN" altLang="en-US"/>
          </a:p>
        </p:txBody>
      </p:sp>
    </p:spTree>
    <p:extLst>
      <p:ext uri="{BB962C8B-B14F-4D97-AF65-F5344CB8AC3E}">
        <p14:creationId xmlns:p14="http://schemas.microsoft.com/office/powerpoint/2010/main" val="25889962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99ADBA-6E34-4F90-BE2A-ADA5F664B158}" type="slidenum">
              <a:rPr lang="zh-CN" altLang="en-US" smtClean="0"/>
              <a:t>25</a:t>
            </a:fld>
            <a:endParaRPr lang="zh-CN" altLang="en-US"/>
          </a:p>
        </p:txBody>
      </p:sp>
    </p:spTree>
    <p:extLst>
      <p:ext uri="{BB962C8B-B14F-4D97-AF65-F5344CB8AC3E}">
        <p14:creationId xmlns:p14="http://schemas.microsoft.com/office/powerpoint/2010/main" val="1244992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EndNote </a:t>
            </a:r>
            <a:r>
              <a:rPr lang="zh-CN" altLang="en-US" sz="1200" b="0" i="0" kern="1200" dirty="0">
                <a:solidFill>
                  <a:schemeClr val="tx1"/>
                </a:solidFill>
                <a:effectLst/>
                <a:latin typeface="+mn-lt"/>
                <a:ea typeface="+mn-ea"/>
                <a:cs typeface="+mn-cs"/>
              </a:rPr>
              <a:t>使用 </a:t>
            </a:r>
            <a:r>
              <a:rPr lang="en-US" altLang="zh-CN" sz="1200" b="0" i="0" kern="1200" dirty="0">
                <a:solidFill>
                  <a:schemeClr val="tx1"/>
                </a:solidFill>
                <a:effectLst/>
                <a:latin typeface="+mn-lt"/>
                <a:ea typeface="+mn-ea"/>
                <a:cs typeface="+mn-cs"/>
              </a:rPr>
              <a:t>Z39.50 </a:t>
            </a:r>
            <a:r>
              <a:rPr lang="zh-CN" altLang="en-US" sz="1200" b="0" i="0" kern="1200" dirty="0">
                <a:solidFill>
                  <a:schemeClr val="tx1"/>
                </a:solidFill>
                <a:effectLst/>
                <a:latin typeface="+mn-lt"/>
                <a:ea typeface="+mn-ea"/>
                <a:cs typeface="+mn-cs"/>
              </a:rPr>
              <a:t>检索协议访问远程数据库。</a:t>
            </a:r>
            <a:r>
              <a:rPr lang="en-US" altLang="zh-CN" sz="1200" b="0" i="0" kern="1200" dirty="0">
                <a:solidFill>
                  <a:schemeClr val="tx1"/>
                </a:solidFill>
                <a:effectLst/>
                <a:latin typeface="+mn-lt"/>
                <a:ea typeface="+mn-ea"/>
                <a:cs typeface="+mn-cs"/>
              </a:rPr>
              <a:t>Z39.50 </a:t>
            </a:r>
            <a:r>
              <a:rPr lang="zh-CN" altLang="en-US" sz="1200" b="0" i="0" kern="1200" dirty="0">
                <a:solidFill>
                  <a:schemeClr val="tx1"/>
                </a:solidFill>
                <a:effectLst/>
                <a:latin typeface="+mn-lt"/>
                <a:ea typeface="+mn-ea"/>
                <a:cs typeface="+mn-cs"/>
              </a:rPr>
              <a:t>是严格基于 </a:t>
            </a:r>
            <a:r>
              <a:rPr lang="en-US" altLang="zh-CN" sz="1200" b="0" i="0" kern="1200" dirty="0">
                <a:solidFill>
                  <a:schemeClr val="tx1"/>
                </a:solidFill>
                <a:effectLst/>
                <a:latin typeface="+mn-lt"/>
                <a:ea typeface="+mn-ea"/>
                <a:cs typeface="+mn-cs"/>
              </a:rPr>
              <a:t>ISO </a:t>
            </a:r>
            <a:r>
              <a:rPr lang="zh-CN" altLang="en-US" sz="1200" b="0" i="0" kern="1200" dirty="0">
                <a:solidFill>
                  <a:schemeClr val="tx1"/>
                </a:solidFill>
                <a:effectLst/>
                <a:latin typeface="+mn-lt"/>
                <a:ea typeface="+mn-ea"/>
                <a:cs typeface="+mn-cs"/>
              </a:rPr>
              <a:t>的 </a:t>
            </a:r>
            <a:r>
              <a:rPr lang="en-US" altLang="zh-CN" sz="1200" b="0" i="0" kern="1200" dirty="0">
                <a:solidFill>
                  <a:schemeClr val="tx1"/>
                </a:solidFill>
                <a:effectLst/>
                <a:latin typeface="+mn-lt"/>
                <a:ea typeface="+mn-ea"/>
                <a:cs typeface="+mn-cs"/>
              </a:rPr>
              <a:t>OSI</a:t>
            </a:r>
            <a:r>
              <a:rPr lang="zh-CN" altLang="en-US" sz="1200" b="0" i="0" kern="1200" dirty="0">
                <a:solidFill>
                  <a:schemeClr val="tx1"/>
                </a:solidFill>
                <a:effectLst/>
                <a:latin typeface="+mn-lt"/>
                <a:ea typeface="+mn-ea"/>
                <a:cs typeface="+mn-cs"/>
              </a:rPr>
              <a:t>（开放系统互联）参考模型的应用层协议，是一个美国国家标准，其全称是 </a:t>
            </a:r>
            <a:r>
              <a:rPr lang="en-US" altLang="zh-CN" sz="1200" b="0" i="0" kern="1200" dirty="0">
                <a:solidFill>
                  <a:schemeClr val="tx1"/>
                </a:solidFill>
                <a:effectLst/>
                <a:latin typeface="+mn-lt"/>
                <a:ea typeface="+mn-ea"/>
                <a:cs typeface="+mn-cs"/>
              </a:rPr>
              <a:t>American National Standard Information Retrieval Application Service Definition and Protocol Specification for Open System Interconnection</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Z39.50 </a:t>
            </a:r>
            <a:r>
              <a:rPr lang="zh-CN" altLang="en-US" sz="1200" b="0" i="0" kern="1200" dirty="0">
                <a:solidFill>
                  <a:schemeClr val="tx1"/>
                </a:solidFill>
                <a:effectLst/>
                <a:latin typeface="+mn-lt"/>
                <a:ea typeface="+mn-ea"/>
                <a:cs typeface="+mn-cs"/>
              </a:rPr>
              <a:t>的目的是为了信息系统的开放互联，由于各信息系统分别采用各自的数据库软件，数据的描述格式、访问方式等都各不相同，必须为各自数据库系统建立一个抽象、通用的用户视图，将各个系统的具体实现映射到抽象模型上，才能使不同的系统在一个相互理解的、标准的通信平台上进行交互，满足互操作的需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补充：</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从在线文献数据库中检索并导入相应文献：打开</a:t>
            </a:r>
            <a:r>
              <a:rPr lang="en-US" altLang="zh-CN" sz="1200" b="0" i="0" kern="1200" dirty="0">
                <a:solidFill>
                  <a:schemeClr val="tx1"/>
                </a:solidFill>
                <a:effectLst/>
                <a:latin typeface="+mn-lt"/>
                <a:ea typeface="+mn-ea"/>
                <a:cs typeface="+mn-cs"/>
              </a:rPr>
              <a:t>EndNoteX9</a:t>
            </a:r>
            <a:r>
              <a:rPr lang="zh-CN" altLang="en-US" sz="1200" b="0" i="0" kern="1200" dirty="0">
                <a:solidFill>
                  <a:schemeClr val="tx1"/>
                </a:solidFill>
                <a:effectLst/>
                <a:latin typeface="+mn-lt"/>
                <a:ea typeface="+mn-ea"/>
                <a:cs typeface="+mn-cs"/>
              </a:rPr>
              <a:t>，新建个人文献图书馆，点击①号图标可以进入文献图书馆和网络检索混合模式，区域②是常见的几种在线的数据库；区域③是检索方式，可以使用标题、作者和年份等关键字进行检索；区域④是检索结果显示区；区域⑤是文献预览，可以查看相关文献信息、文献引文格式、摘要以及文献的</a:t>
            </a:r>
            <a:r>
              <a:rPr lang="en-US" altLang="zh-CN" sz="1200" b="0" i="0" kern="1200" dirty="0">
                <a:solidFill>
                  <a:schemeClr val="tx1"/>
                </a:solidFill>
                <a:effectLst/>
                <a:latin typeface="+mn-lt"/>
                <a:ea typeface="+mn-ea"/>
                <a:cs typeface="+mn-cs"/>
              </a:rPr>
              <a:t>pdf</a:t>
            </a:r>
            <a:r>
              <a:rPr lang="zh-CN" altLang="en-US" sz="1200" b="0" i="0" kern="1200" dirty="0">
                <a:solidFill>
                  <a:schemeClr val="tx1"/>
                </a:solidFill>
                <a:effectLst/>
                <a:latin typeface="+mn-lt"/>
                <a:ea typeface="+mn-ea"/>
                <a:cs typeface="+mn-cs"/>
              </a:rPr>
              <a:t>附件。</a:t>
            </a:r>
            <a:endParaRPr lang="zh-CN" altLang="en-US" dirty="0"/>
          </a:p>
        </p:txBody>
      </p:sp>
      <p:sp>
        <p:nvSpPr>
          <p:cNvPr id="4" name="灯片编号占位符 3"/>
          <p:cNvSpPr>
            <a:spLocks noGrp="1"/>
          </p:cNvSpPr>
          <p:nvPr>
            <p:ph type="sldNum" sz="quarter" idx="10"/>
          </p:nvPr>
        </p:nvSpPr>
        <p:spPr/>
        <p:txBody>
          <a:bodyPr/>
          <a:lstStyle/>
          <a:p>
            <a:fld id="{7999ADBA-6E34-4F90-BE2A-ADA5F664B158}" type="slidenum">
              <a:rPr lang="zh-CN" altLang="en-US" smtClean="0"/>
              <a:t>3</a:t>
            </a:fld>
            <a:endParaRPr lang="zh-CN" altLang="en-US"/>
          </a:p>
        </p:txBody>
      </p:sp>
    </p:spTree>
    <p:extLst>
      <p:ext uri="{BB962C8B-B14F-4D97-AF65-F5344CB8AC3E}">
        <p14:creationId xmlns:p14="http://schemas.microsoft.com/office/powerpoint/2010/main" val="13402250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a:t>
            </a:r>
            <a:r>
              <a:rPr lang="en-US" altLang="zh-CN" dirty="0"/>
              <a:t>EndNote</a:t>
            </a:r>
            <a:r>
              <a:rPr lang="zh-CN" altLang="en-US" dirty="0"/>
              <a:t>插入图片可以更方便，会对图标自动排版和编号</a:t>
            </a:r>
            <a:endParaRPr lang="en-US" altLang="zh-CN" dirty="0"/>
          </a:p>
        </p:txBody>
      </p:sp>
      <p:sp>
        <p:nvSpPr>
          <p:cNvPr id="4" name="灯片编号占位符 3"/>
          <p:cNvSpPr>
            <a:spLocks noGrp="1"/>
          </p:cNvSpPr>
          <p:nvPr>
            <p:ph type="sldNum" sz="quarter" idx="5"/>
          </p:nvPr>
        </p:nvSpPr>
        <p:spPr/>
        <p:txBody>
          <a:bodyPr/>
          <a:lstStyle/>
          <a:p>
            <a:fld id="{7999ADBA-6E34-4F90-BE2A-ADA5F664B158}" type="slidenum">
              <a:rPr lang="zh-CN" altLang="en-US" smtClean="0"/>
              <a:t>28</a:t>
            </a:fld>
            <a:endParaRPr lang="zh-CN" altLang="en-US"/>
          </a:p>
        </p:txBody>
      </p:sp>
    </p:spTree>
    <p:extLst>
      <p:ext uri="{BB962C8B-B14F-4D97-AF65-F5344CB8AC3E}">
        <p14:creationId xmlns:p14="http://schemas.microsoft.com/office/powerpoint/2010/main" val="6055310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99ADBA-6E34-4F90-BE2A-ADA5F664B158}" type="slidenum">
              <a:rPr lang="zh-CN" altLang="en-US" smtClean="0"/>
              <a:t>29</a:t>
            </a:fld>
            <a:endParaRPr lang="zh-CN" altLang="en-US"/>
          </a:p>
        </p:txBody>
      </p:sp>
    </p:spTree>
    <p:extLst>
      <p:ext uri="{BB962C8B-B14F-4D97-AF65-F5344CB8AC3E}">
        <p14:creationId xmlns:p14="http://schemas.microsoft.com/office/powerpoint/2010/main" val="20154103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修改参考文献格式：在</a:t>
            </a:r>
            <a:r>
              <a:rPr lang="en-US" altLang="zh-CN" dirty="0"/>
              <a:t>Word</a:t>
            </a:r>
            <a:r>
              <a:rPr lang="zh-CN" altLang="en-US" dirty="0"/>
              <a:t>的</a:t>
            </a:r>
            <a:r>
              <a:rPr lang="en-US" altLang="zh-CN" dirty="0"/>
              <a:t>EndNote</a:t>
            </a:r>
            <a:r>
              <a:rPr lang="zh-CN" altLang="en-US" dirty="0"/>
              <a:t>的</a:t>
            </a:r>
            <a:r>
              <a:rPr lang="en-US" altLang="zh-CN" dirty="0"/>
              <a:t>Style</a:t>
            </a:r>
            <a:r>
              <a:rPr lang="zh-CN" altLang="en-US" dirty="0"/>
              <a:t>中选择相应期刊的参考文献格式。</a:t>
            </a:r>
            <a:endParaRPr lang="en-US" altLang="zh-CN" dirty="0"/>
          </a:p>
          <a:p>
            <a:r>
              <a:rPr lang="en-US" altLang="zh-CN" dirty="0"/>
              <a:t>EndNote X9</a:t>
            </a:r>
            <a:r>
              <a:rPr lang="zh-CN" altLang="en-US" dirty="0"/>
              <a:t>中默认安装的参考文献格式有</a:t>
            </a:r>
            <a:r>
              <a:rPr lang="en-US" altLang="zh-CN" dirty="0"/>
              <a:t>503</a:t>
            </a:r>
            <a:r>
              <a:rPr lang="zh-CN" altLang="en-US" dirty="0"/>
              <a:t>中，</a:t>
            </a:r>
            <a:r>
              <a:rPr lang="zh-CN" altLang="en-US" dirty="0">
                <a:effectLst/>
                <a:latin typeface="Arial" panose="020B0604020202020204" pitchFamily="34" charset="0"/>
              </a:rPr>
              <a:t>位于安装目录的</a:t>
            </a:r>
            <a:r>
              <a:rPr lang="en-US" altLang="zh-CN" dirty="0">
                <a:effectLst/>
                <a:latin typeface="Arial" panose="020B0604020202020204" pitchFamily="34" charset="0"/>
              </a:rPr>
              <a:t>\EndNote X9\Styles</a:t>
            </a:r>
            <a:r>
              <a:rPr lang="zh-CN" altLang="en-US" dirty="0">
                <a:effectLst/>
                <a:latin typeface="Arial" panose="020B0604020202020204" pitchFamily="34" charset="0"/>
              </a:rPr>
              <a:t>下，如当前默认安装的样式不包括某一期刊的参考文献样式 ，可以下载对应的期刊参考文献样式然后复制到安装目录的</a:t>
            </a:r>
            <a:r>
              <a:rPr lang="en-US" altLang="zh-CN" dirty="0">
                <a:effectLst/>
                <a:latin typeface="Arial" panose="020B0604020202020204" pitchFamily="34" charset="0"/>
              </a:rPr>
              <a:t>\EndNote X9\Styles</a:t>
            </a:r>
            <a:r>
              <a:rPr lang="zh-CN" altLang="en-US" dirty="0">
                <a:effectLst/>
                <a:latin typeface="Arial" panose="020B0604020202020204" pitchFamily="34" charset="0"/>
              </a:rPr>
              <a:t>下，重新打开</a:t>
            </a:r>
            <a:r>
              <a:rPr lang="en-US" altLang="zh-CN" dirty="0">
                <a:effectLst/>
                <a:latin typeface="Arial" panose="020B0604020202020204" pitchFamily="34" charset="0"/>
              </a:rPr>
              <a:t>EndNote X9</a:t>
            </a:r>
            <a:r>
              <a:rPr lang="zh-CN" altLang="en-US" dirty="0">
                <a:effectLst/>
                <a:latin typeface="Arial" panose="020B0604020202020204" pitchFamily="34" charset="0"/>
              </a:rPr>
              <a:t>即可。</a:t>
            </a:r>
          </a:p>
          <a:p>
            <a:endParaRPr lang="zh-CN" altLang="en-US" dirty="0"/>
          </a:p>
        </p:txBody>
      </p:sp>
      <p:sp>
        <p:nvSpPr>
          <p:cNvPr id="4" name="灯片编号占位符 3"/>
          <p:cNvSpPr>
            <a:spLocks noGrp="1"/>
          </p:cNvSpPr>
          <p:nvPr>
            <p:ph type="sldNum" sz="quarter" idx="5"/>
          </p:nvPr>
        </p:nvSpPr>
        <p:spPr/>
        <p:txBody>
          <a:bodyPr/>
          <a:lstStyle/>
          <a:p>
            <a:fld id="{7999ADBA-6E34-4F90-BE2A-ADA5F664B158}" type="slidenum">
              <a:rPr lang="zh-CN" altLang="en-US" smtClean="0"/>
              <a:t>30</a:t>
            </a:fld>
            <a:endParaRPr lang="zh-CN" altLang="en-US"/>
          </a:p>
        </p:txBody>
      </p:sp>
    </p:spTree>
    <p:extLst>
      <p:ext uri="{BB962C8B-B14F-4D97-AF65-F5344CB8AC3E}">
        <p14:creationId xmlns:p14="http://schemas.microsoft.com/office/powerpoint/2010/main" val="18992759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99ADBA-6E34-4F90-BE2A-ADA5F664B158}" type="slidenum">
              <a:rPr lang="zh-CN" altLang="en-US" smtClean="0"/>
              <a:t>31</a:t>
            </a:fld>
            <a:endParaRPr lang="zh-CN" altLang="en-US"/>
          </a:p>
        </p:txBody>
      </p:sp>
    </p:spTree>
    <p:extLst>
      <p:ext uri="{BB962C8B-B14F-4D97-AF65-F5344CB8AC3E}">
        <p14:creationId xmlns:p14="http://schemas.microsoft.com/office/powerpoint/2010/main" val="40651578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移除</a:t>
            </a:r>
            <a:r>
              <a:rPr lang="en-US" altLang="zh-CN" dirty="0"/>
              <a:t>EndNote</a:t>
            </a:r>
            <a:r>
              <a:rPr lang="zh-CN" altLang="en-US" dirty="0"/>
              <a:t>标记：在完成所有参考文献格式的编辑之后，需要把</a:t>
            </a:r>
            <a:r>
              <a:rPr lang="en-US" altLang="zh-CN" dirty="0"/>
              <a:t>EndNote</a:t>
            </a:r>
            <a:r>
              <a:rPr lang="zh-CN" altLang="en-US" dirty="0"/>
              <a:t>格式去掉，去掉之后的复制版文档不能再进行</a:t>
            </a:r>
            <a:r>
              <a:rPr lang="en-US" altLang="zh-CN" dirty="0"/>
              <a:t>EndNote</a:t>
            </a:r>
            <a:r>
              <a:rPr lang="zh-CN" altLang="en-US" dirty="0"/>
              <a:t>编辑</a:t>
            </a:r>
          </a:p>
        </p:txBody>
      </p:sp>
      <p:sp>
        <p:nvSpPr>
          <p:cNvPr id="4" name="灯片编号占位符 3"/>
          <p:cNvSpPr>
            <a:spLocks noGrp="1"/>
          </p:cNvSpPr>
          <p:nvPr>
            <p:ph type="sldNum" sz="quarter" idx="5"/>
          </p:nvPr>
        </p:nvSpPr>
        <p:spPr/>
        <p:txBody>
          <a:bodyPr/>
          <a:lstStyle/>
          <a:p>
            <a:fld id="{7999ADBA-6E34-4F90-BE2A-ADA5F664B158}" type="slidenum">
              <a:rPr lang="zh-CN" altLang="en-US" smtClean="0"/>
              <a:t>32</a:t>
            </a:fld>
            <a:endParaRPr lang="zh-CN" altLang="en-US"/>
          </a:p>
        </p:txBody>
      </p:sp>
    </p:spTree>
    <p:extLst>
      <p:ext uri="{BB962C8B-B14F-4D97-AF65-F5344CB8AC3E}">
        <p14:creationId xmlns:p14="http://schemas.microsoft.com/office/powerpoint/2010/main" val="10704057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99ADBA-6E34-4F90-BE2A-ADA5F664B158}" type="slidenum">
              <a:rPr lang="zh-CN" altLang="en-US" smtClean="0"/>
              <a:t>33</a:t>
            </a:fld>
            <a:endParaRPr lang="zh-CN" altLang="en-US"/>
          </a:p>
        </p:txBody>
      </p:sp>
    </p:spTree>
    <p:extLst>
      <p:ext uri="{BB962C8B-B14F-4D97-AF65-F5344CB8AC3E}">
        <p14:creationId xmlns:p14="http://schemas.microsoft.com/office/powerpoint/2010/main" val="14737898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99ADBA-6E34-4F90-BE2A-ADA5F664B158}" type="slidenum">
              <a:rPr lang="zh-CN" altLang="en-US" smtClean="0"/>
              <a:t>34</a:t>
            </a:fld>
            <a:endParaRPr lang="zh-CN" altLang="en-US"/>
          </a:p>
        </p:txBody>
      </p:sp>
    </p:spTree>
    <p:extLst>
      <p:ext uri="{BB962C8B-B14F-4D97-AF65-F5344CB8AC3E}">
        <p14:creationId xmlns:p14="http://schemas.microsoft.com/office/powerpoint/2010/main" val="1267807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99ADBA-6E34-4F90-BE2A-ADA5F664B158}" type="slidenum">
              <a:rPr lang="zh-CN" altLang="en-US" smtClean="0"/>
              <a:t>35</a:t>
            </a:fld>
            <a:endParaRPr lang="zh-CN" altLang="en-US"/>
          </a:p>
        </p:txBody>
      </p:sp>
    </p:spTree>
    <p:extLst>
      <p:ext uri="{BB962C8B-B14F-4D97-AF65-F5344CB8AC3E}">
        <p14:creationId xmlns:p14="http://schemas.microsoft.com/office/powerpoint/2010/main" val="30981488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修改参考文献样式：编辑和修改</a:t>
            </a:r>
            <a:r>
              <a:rPr lang="en-US" altLang="zh-CN" dirty="0"/>
              <a:t>Style</a:t>
            </a:r>
            <a:r>
              <a:rPr lang="zh-CN" altLang="en-US" dirty="0"/>
              <a:t>，</a:t>
            </a:r>
            <a:r>
              <a:rPr lang="en-US" altLang="zh-CN" dirty="0"/>
              <a:t>Word</a:t>
            </a:r>
            <a:r>
              <a:rPr lang="zh-CN" altLang="en-US" dirty="0"/>
              <a:t>的</a:t>
            </a:r>
            <a:r>
              <a:rPr lang="en-US" altLang="zh-CN" dirty="0"/>
              <a:t>EndNote</a:t>
            </a:r>
            <a:r>
              <a:rPr lang="zh-CN" altLang="en-US" dirty="0"/>
              <a:t>插件中选择</a:t>
            </a:r>
            <a:r>
              <a:rPr lang="en-US" altLang="zh-CN" dirty="0"/>
              <a:t>Edit—Output Style</a:t>
            </a:r>
            <a:r>
              <a:rPr lang="zh-CN" altLang="en-US" dirty="0"/>
              <a:t>可以对当前参考文献样式进行编辑和修改</a:t>
            </a:r>
          </a:p>
          <a:p>
            <a:endParaRPr lang="zh-CN" altLang="en-US" dirty="0"/>
          </a:p>
        </p:txBody>
      </p:sp>
      <p:sp>
        <p:nvSpPr>
          <p:cNvPr id="4" name="灯片编号占位符 3"/>
          <p:cNvSpPr>
            <a:spLocks noGrp="1"/>
          </p:cNvSpPr>
          <p:nvPr>
            <p:ph type="sldNum" sz="quarter" idx="5"/>
          </p:nvPr>
        </p:nvSpPr>
        <p:spPr/>
        <p:txBody>
          <a:bodyPr/>
          <a:lstStyle/>
          <a:p>
            <a:fld id="{7999ADBA-6E34-4F90-BE2A-ADA5F664B158}" type="slidenum">
              <a:rPr lang="zh-CN" altLang="en-US" smtClean="0"/>
              <a:t>36</a:t>
            </a:fld>
            <a:endParaRPr lang="zh-CN" altLang="en-US"/>
          </a:p>
        </p:txBody>
      </p:sp>
    </p:spTree>
    <p:extLst>
      <p:ext uri="{BB962C8B-B14F-4D97-AF65-F5344CB8AC3E}">
        <p14:creationId xmlns:p14="http://schemas.microsoft.com/office/powerpoint/2010/main" val="13172897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99ADBA-6E34-4F90-BE2A-ADA5F664B158}" type="slidenum">
              <a:rPr lang="zh-CN" altLang="en-US" smtClean="0"/>
              <a:t>37</a:t>
            </a:fld>
            <a:endParaRPr lang="zh-CN" altLang="en-US"/>
          </a:p>
        </p:txBody>
      </p:sp>
    </p:spTree>
    <p:extLst>
      <p:ext uri="{BB962C8B-B14F-4D97-AF65-F5344CB8AC3E}">
        <p14:creationId xmlns:p14="http://schemas.microsoft.com/office/powerpoint/2010/main" val="1886131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在线检索：在左侧</a:t>
            </a:r>
            <a:r>
              <a:rPr lang="en-US" altLang="zh-CN" dirty="0"/>
              <a:t>online search</a:t>
            </a:r>
            <a:r>
              <a:rPr lang="zh-CN" altLang="en-US" dirty="0"/>
              <a:t>中选择</a:t>
            </a:r>
            <a:r>
              <a:rPr lang="en-US" altLang="zh-CN" dirty="0"/>
              <a:t>more</a:t>
            </a:r>
            <a:r>
              <a:rPr lang="zh-CN" altLang="en-US" dirty="0"/>
              <a:t>选择目标数据库，注意一点检索的数据库必须要有访问权限。设置好数据库之后，选择组合关键字检索。</a:t>
            </a:r>
          </a:p>
        </p:txBody>
      </p:sp>
      <p:sp>
        <p:nvSpPr>
          <p:cNvPr id="4" name="灯片编号占位符 3"/>
          <p:cNvSpPr>
            <a:spLocks noGrp="1"/>
          </p:cNvSpPr>
          <p:nvPr>
            <p:ph type="sldNum" sz="quarter" idx="10"/>
          </p:nvPr>
        </p:nvSpPr>
        <p:spPr/>
        <p:txBody>
          <a:bodyPr/>
          <a:lstStyle/>
          <a:p>
            <a:fld id="{7999ADBA-6E34-4F90-BE2A-ADA5F664B158}" type="slidenum">
              <a:rPr lang="zh-CN" altLang="en-US" smtClean="0"/>
              <a:t>4</a:t>
            </a:fld>
            <a:endParaRPr lang="zh-CN" altLang="en-US"/>
          </a:p>
        </p:txBody>
      </p:sp>
    </p:spTree>
    <p:extLst>
      <p:ext uri="{BB962C8B-B14F-4D97-AF65-F5344CB8AC3E}">
        <p14:creationId xmlns:p14="http://schemas.microsoft.com/office/powerpoint/2010/main" val="30771011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a:t>举例：将上标引用改成带括号的水平引用并且将文末参考文献列表中文献标题加粗</a:t>
            </a:r>
          </a:p>
          <a:p>
            <a:endParaRPr lang="zh-CN" altLang="en-US" dirty="0"/>
          </a:p>
        </p:txBody>
      </p:sp>
      <p:sp>
        <p:nvSpPr>
          <p:cNvPr id="4" name="灯片编号占位符 3"/>
          <p:cNvSpPr>
            <a:spLocks noGrp="1"/>
          </p:cNvSpPr>
          <p:nvPr>
            <p:ph type="sldNum" sz="quarter" idx="5"/>
          </p:nvPr>
        </p:nvSpPr>
        <p:spPr/>
        <p:txBody>
          <a:bodyPr/>
          <a:lstStyle/>
          <a:p>
            <a:fld id="{7999ADBA-6E34-4F90-BE2A-ADA5F664B158}" type="slidenum">
              <a:rPr lang="zh-CN" altLang="en-US" smtClean="0"/>
              <a:t>38</a:t>
            </a:fld>
            <a:endParaRPr lang="zh-CN" altLang="en-US"/>
          </a:p>
        </p:txBody>
      </p:sp>
    </p:spTree>
    <p:extLst>
      <p:ext uri="{BB962C8B-B14F-4D97-AF65-F5344CB8AC3E}">
        <p14:creationId xmlns:p14="http://schemas.microsoft.com/office/powerpoint/2010/main" val="41767625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选择当前样式进行编辑</a:t>
            </a:r>
          </a:p>
        </p:txBody>
      </p:sp>
      <p:sp>
        <p:nvSpPr>
          <p:cNvPr id="4" name="灯片编号占位符 3"/>
          <p:cNvSpPr>
            <a:spLocks noGrp="1"/>
          </p:cNvSpPr>
          <p:nvPr>
            <p:ph type="sldNum" sz="quarter" idx="5"/>
          </p:nvPr>
        </p:nvSpPr>
        <p:spPr/>
        <p:txBody>
          <a:bodyPr/>
          <a:lstStyle/>
          <a:p>
            <a:fld id="{7999ADBA-6E34-4F90-BE2A-ADA5F664B158}" type="slidenum">
              <a:rPr lang="zh-CN" altLang="en-US" smtClean="0"/>
              <a:t>40</a:t>
            </a:fld>
            <a:endParaRPr lang="zh-CN" altLang="en-US"/>
          </a:p>
        </p:txBody>
      </p:sp>
    </p:spTree>
    <p:extLst>
      <p:ext uri="{BB962C8B-B14F-4D97-AF65-F5344CB8AC3E}">
        <p14:creationId xmlns:p14="http://schemas.microsoft.com/office/powerpoint/2010/main" val="17534203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Citations--Templates</a:t>
            </a:r>
            <a:r>
              <a:rPr lang="zh-CN" altLang="en-US" dirty="0"/>
              <a:t>：表示在文章中的模板</a:t>
            </a:r>
            <a:endParaRPr lang="en-US" altLang="zh-CN" dirty="0"/>
          </a:p>
          <a:p>
            <a:r>
              <a:rPr lang="zh-CN" altLang="en-US" dirty="0"/>
              <a:t>在</a:t>
            </a:r>
            <a:r>
              <a:rPr lang="en-US" altLang="zh-CN" dirty="0"/>
              <a:t>Templates</a:t>
            </a:r>
            <a:r>
              <a:rPr lang="zh-CN" altLang="en-US" dirty="0"/>
              <a:t>中的</a:t>
            </a:r>
            <a:r>
              <a:rPr lang="en-US" altLang="zh-CN" dirty="0"/>
              <a:t>Bibliography Number</a:t>
            </a:r>
            <a:r>
              <a:rPr lang="zh-CN" altLang="en-US" dirty="0"/>
              <a:t>是引文的编号，直接把</a:t>
            </a:r>
            <a:r>
              <a:rPr lang="en-US" altLang="zh-CN" dirty="0"/>
              <a:t>Bibliography Number</a:t>
            </a:r>
            <a:r>
              <a:rPr lang="zh-CN" altLang="en-US" dirty="0"/>
              <a:t>加上括号</a:t>
            </a:r>
            <a:endParaRPr lang="en-US" altLang="zh-CN" dirty="0"/>
          </a:p>
          <a:p>
            <a:r>
              <a:rPr lang="zh-CN" altLang="en-US" dirty="0"/>
              <a:t>在</a:t>
            </a:r>
            <a:r>
              <a:rPr lang="en-US" altLang="zh-CN" dirty="0"/>
              <a:t>Templates</a:t>
            </a:r>
            <a:r>
              <a:rPr lang="zh-CN" altLang="en-US" dirty="0"/>
              <a:t>中的</a:t>
            </a:r>
            <a:r>
              <a:rPr lang="en-US" altLang="zh-CN" dirty="0"/>
              <a:t>Journal Article</a:t>
            </a:r>
            <a:r>
              <a:rPr lang="zh-CN" altLang="en-US" dirty="0"/>
              <a:t>的格式，将</a:t>
            </a:r>
            <a:r>
              <a:rPr lang="en-US" altLang="zh-CN" dirty="0"/>
              <a:t>Tittle</a:t>
            </a:r>
            <a:r>
              <a:rPr lang="zh-CN" altLang="en-US" dirty="0"/>
              <a:t>直接加粗</a:t>
            </a:r>
          </a:p>
        </p:txBody>
      </p:sp>
      <p:sp>
        <p:nvSpPr>
          <p:cNvPr id="4" name="灯片编号占位符 3"/>
          <p:cNvSpPr>
            <a:spLocks noGrp="1"/>
          </p:cNvSpPr>
          <p:nvPr>
            <p:ph type="sldNum" sz="quarter" idx="5"/>
          </p:nvPr>
        </p:nvSpPr>
        <p:spPr/>
        <p:txBody>
          <a:bodyPr/>
          <a:lstStyle/>
          <a:p>
            <a:fld id="{7999ADBA-6E34-4F90-BE2A-ADA5F664B158}" type="slidenum">
              <a:rPr lang="zh-CN" altLang="en-US" smtClean="0"/>
              <a:t>41</a:t>
            </a:fld>
            <a:endParaRPr lang="zh-CN" altLang="en-US"/>
          </a:p>
        </p:txBody>
      </p:sp>
    </p:spTree>
    <p:extLst>
      <p:ext uri="{BB962C8B-B14F-4D97-AF65-F5344CB8AC3E}">
        <p14:creationId xmlns:p14="http://schemas.microsoft.com/office/powerpoint/2010/main" val="4463505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99ADBA-6E34-4F90-BE2A-ADA5F664B158}" type="slidenum">
              <a:rPr lang="zh-CN" altLang="en-US" smtClean="0"/>
              <a:t>42</a:t>
            </a:fld>
            <a:endParaRPr lang="zh-CN" altLang="en-US"/>
          </a:p>
        </p:txBody>
      </p:sp>
    </p:spTree>
    <p:extLst>
      <p:ext uri="{BB962C8B-B14F-4D97-AF65-F5344CB8AC3E}">
        <p14:creationId xmlns:p14="http://schemas.microsoft.com/office/powerpoint/2010/main" val="41745608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99ADBA-6E34-4F90-BE2A-ADA5F664B158}" type="slidenum">
              <a:rPr lang="zh-CN" altLang="en-US" smtClean="0"/>
              <a:t>43</a:t>
            </a:fld>
            <a:endParaRPr lang="zh-CN" altLang="en-US"/>
          </a:p>
        </p:txBody>
      </p:sp>
    </p:spTree>
    <p:extLst>
      <p:ext uri="{BB962C8B-B14F-4D97-AF65-F5344CB8AC3E}">
        <p14:creationId xmlns:p14="http://schemas.microsoft.com/office/powerpoint/2010/main" val="3963519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99ADBA-6E34-4F90-BE2A-ADA5F664B158}" type="slidenum">
              <a:rPr lang="zh-CN" altLang="en-US" smtClean="0"/>
              <a:t>44</a:t>
            </a:fld>
            <a:endParaRPr lang="zh-CN" altLang="en-US"/>
          </a:p>
        </p:txBody>
      </p:sp>
    </p:spTree>
    <p:extLst>
      <p:ext uri="{BB962C8B-B14F-4D97-AF65-F5344CB8AC3E}">
        <p14:creationId xmlns:p14="http://schemas.microsoft.com/office/powerpoint/2010/main" val="4475138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99ADBA-6E34-4F90-BE2A-ADA5F664B158}" type="slidenum">
              <a:rPr lang="zh-CN" altLang="en-US" smtClean="0"/>
              <a:t>45</a:t>
            </a:fld>
            <a:endParaRPr lang="zh-CN" altLang="en-US"/>
          </a:p>
        </p:txBody>
      </p:sp>
    </p:spTree>
    <p:extLst>
      <p:ext uri="{BB962C8B-B14F-4D97-AF65-F5344CB8AC3E}">
        <p14:creationId xmlns:p14="http://schemas.microsoft.com/office/powerpoint/2010/main" val="4527734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参考：</a:t>
            </a:r>
            <a:r>
              <a:rPr lang="en-US" altLang="zh-CN" dirty="0">
                <a:hlinkClick r:id="rId3"/>
              </a:rPr>
              <a:t>https://github.com/wanzhenchn/EndNote_Tutorial_Hand_by_Hand</a:t>
            </a:r>
            <a:endParaRPr lang="zh-CN" altLang="en-US" dirty="0"/>
          </a:p>
        </p:txBody>
      </p:sp>
      <p:sp>
        <p:nvSpPr>
          <p:cNvPr id="4" name="灯片编号占位符 3"/>
          <p:cNvSpPr>
            <a:spLocks noGrp="1"/>
          </p:cNvSpPr>
          <p:nvPr>
            <p:ph type="sldNum" sz="quarter" idx="5"/>
          </p:nvPr>
        </p:nvSpPr>
        <p:spPr/>
        <p:txBody>
          <a:bodyPr/>
          <a:lstStyle/>
          <a:p>
            <a:fld id="{7999ADBA-6E34-4F90-BE2A-ADA5F664B158}" type="slidenum">
              <a:rPr lang="zh-CN" altLang="en-US" smtClean="0"/>
              <a:t>46</a:t>
            </a:fld>
            <a:endParaRPr lang="zh-CN" altLang="en-US"/>
          </a:p>
        </p:txBody>
      </p:sp>
    </p:spTree>
    <p:extLst>
      <p:ext uri="{BB962C8B-B14F-4D97-AF65-F5344CB8AC3E}">
        <p14:creationId xmlns:p14="http://schemas.microsoft.com/office/powerpoint/2010/main" val="3767412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EndNote </a:t>
            </a:r>
            <a:r>
              <a:rPr lang="zh-CN" altLang="en-US" sz="1200" b="0" i="0" kern="1200" dirty="0">
                <a:solidFill>
                  <a:schemeClr val="tx1"/>
                </a:solidFill>
                <a:effectLst/>
                <a:latin typeface="+mn-lt"/>
                <a:ea typeface="+mn-ea"/>
                <a:cs typeface="+mn-cs"/>
              </a:rPr>
              <a:t>通过本地的连接文件 连接在线数据库，</a:t>
            </a:r>
            <a:r>
              <a:rPr lang="en-US" altLang="zh-CN" sz="1200" b="0" i="0" kern="1200" dirty="0">
                <a:solidFill>
                  <a:schemeClr val="tx1"/>
                </a:solidFill>
                <a:effectLst/>
                <a:latin typeface="+mn-lt"/>
                <a:ea typeface="+mn-ea"/>
                <a:cs typeface="+mn-cs"/>
              </a:rPr>
              <a:t>EndNote </a:t>
            </a:r>
            <a:r>
              <a:rPr lang="zh-CN" altLang="en-US" sz="1200" b="0" i="0" kern="1200" dirty="0">
                <a:solidFill>
                  <a:schemeClr val="tx1"/>
                </a:solidFill>
                <a:effectLst/>
                <a:latin typeface="+mn-lt"/>
                <a:ea typeface="+mn-ea"/>
                <a:cs typeface="+mn-cs"/>
              </a:rPr>
              <a:t>有一些预设的连接文件，如有需要可以配置这些连接文件。</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如果在线数据库服务器接口不是 </a:t>
            </a:r>
            <a:r>
              <a:rPr lang="en-US" altLang="zh-CN" sz="1200" b="0" i="0" kern="1200" dirty="0">
                <a:solidFill>
                  <a:schemeClr val="tx1"/>
                </a:solidFill>
                <a:effectLst/>
                <a:latin typeface="+mn-lt"/>
                <a:ea typeface="+mn-ea"/>
                <a:cs typeface="+mn-cs"/>
              </a:rPr>
              <a:t>Z39.50 </a:t>
            </a:r>
            <a:r>
              <a:rPr lang="zh-CN" altLang="en-US" sz="1200" b="0" i="0" kern="1200" dirty="0">
                <a:solidFill>
                  <a:schemeClr val="tx1"/>
                </a:solidFill>
                <a:effectLst/>
                <a:latin typeface="+mn-lt"/>
                <a:ea typeface="+mn-ea"/>
                <a:cs typeface="+mn-cs"/>
              </a:rPr>
              <a:t>协议，</a:t>
            </a:r>
            <a:r>
              <a:rPr lang="en-US" altLang="zh-CN" sz="1200" b="0" i="0" kern="1200" dirty="0">
                <a:solidFill>
                  <a:schemeClr val="tx1"/>
                </a:solidFill>
                <a:effectLst/>
                <a:latin typeface="+mn-lt"/>
                <a:ea typeface="+mn-ea"/>
                <a:cs typeface="+mn-cs"/>
              </a:rPr>
              <a:t>EndNote </a:t>
            </a:r>
            <a:r>
              <a:rPr lang="zh-CN" altLang="en-US" sz="1200" b="0" i="0" kern="1200" dirty="0">
                <a:solidFill>
                  <a:schemeClr val="tx1"/>
                </a:solidFill>
                <a:effectLst/>
                <a:latin typeface="+mn-lt"/>
                <a:ea typeface="+mn-ea"/>
                <a:cs typeface="+mn-cs"/>
              </a:rPr>
              <a:t>不能直接连接在线数据库服务器。此时只能用浏览器打开在线数据库检索并导出检索结果，再导入到</a:t>
            </a:r>
            <a:r>
              <a:rPr lang="en-US" altLang="zh-CN" sz="1200" b="0" i="0" kern="1200" dirty="0">
                <a:solidFill>
                  <a:schemeClr val="tx1"/>
                </a:solidFill>
                <a:effectLst/>
                <a:latin typeface="+mn-lt"/>
                <a:ea typeface="+mn-ea"/>
                <a:cs typeface="+mn-cs"/>
              </a:rPr>
              <a:t>EndNote</a:t>
            </a:r>
            <a:r>
              <a:rPr lang="zh-CN" altLang="en-US" sz="1200" b="0" i="0" kern="1200" dirty="0">
                <a:solidFill>
                  <a:schemeClr val="tx1"/>
                </a:solidFill>
                <a:effectLst/>
                <a:latin typeface="+mn-lt"/>
                <a:ea typeface="+mn-ea"/>
                <a:cs typeface="+mn-cs"/>
              </a:rPr>
              <a:t>数据库中。</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补充：</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设置检索数量：通过在线数据库可以检索到许多文献，可以限定检索的文献数量，例如检索前</a:t>
            </a:r>
            <a:r>
              <a:rPr lang="en-US" altLang="zh-CN" sz="1200" b="0" i="0" kern="1200" dirty="0">
                <a:solidFill>
                  <a:schemeClr val="tx1"/>
                </a:solidFill>
                <a:effectLst/>
                <a:latin typeface="+mn-lt"/>
                <a:ea typeface="+mn-ea"/>
                <a:cs typeface="+mn-cs"/>
              </a:rPr>
              <a:t>19</a:t>
            </a:r>
            <a:r>
              <a:rPr lang="zh-CN" altLang="en-US" sz="1200" b="0" i="0" kern="1200" dirty="0">
                <a:solidFill>
                  <a:schemeClr val="tx1"/>
                </a:solidFill>
                <a:effectLst/>
                <a:latin typeface="+mn-lt"/>
                <a:ea typeface="+mn-ea"/>
                <a:cs typeface="+mn-cs"/>
              </a:rPr>
              <a:t>篇。</a:t>
            </a:r>
            <a:endParaRPr lang="zh-CN" altLang="en-US" dirty="0"/>
          </a:p>
        </p:txBody>
      </p:sp>
      <p:sp>
        <p:nvSpPr>
          <p:cNvPr id="4" name="灯片编号占位符 3"/>
          <p:cNvSpPr>
            <a:spLocks noGrp="1"/>
          </p:cNvSpPr>
          <p:nvPr>
            <p:ph type="sldNum" sz="quarter" idx="10"/>
          </p:nvPr>
        </p:nvSpPr>
        <p:spPr/>
        <p:txBody>
          <a:bodyPr/>
          <a:lstStyle/>
          <a:p>
            <a:fld id="{7999ADBA-6E34-4F90-BE2A-ADA5F664B158}" type="slidenum">
              <a:rPr lang="zh-CN" altLang="en-US" smtClean="0"/>
              <a:t>5</a:t>
            </a:fld>
            <a:endParaRPr lang="zh-CN" altLang="en-US"/>
          </a:p>
        </p:txBody>
      </p:sp>
    </p:spTree>
    <p:extLst>
      <p:ext uri="{BB962C8B-B14F-4D97-AF65-F5344CB8AC3E}">
        <p14:creationId xmlns:p14="http://schemas.microsoft.com/office/powerpoint/2010/main" val="4097461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检索文献快速阅读：在检索结果区域①中选中相应文献，可以在预览区域②的</a:t>
            </a:r>
            <a:r>
              <a:rPr lang="en-US" altLang="zh-CN" dirty="0"/>
              <a:t>preview</a:t>
            </a:r>
            <a:r>
              <a:rPr lang="zh-CN" altLang="en-US" dirty="0"/>
              <a:t>中查看文献摘要进行高效文献阅读。</a:t>
            </a:r>
            <a:endParaRPr lang="en-US" altLang="zh-CN" dirty="0"/>
          </a:p>
        </p:txBody>
      </p:sp>
      <p:sp>
        <p:nvSpPr>
          <p:cNvPr id="4" name="灯片编号占位符 3"/>
          <p:cNvSpPr>
            <a:spLocks noGrp="1"/>
          </p:cNvSpPr>
          <p:nvPr>
            <p:ph type="sldNum" sz="quarter" idx="10"/>
          </p:nvPr>
        </p:nvSpPr>
        <p:spPr/>
        <p:txBody>
          <a:bodyPr/>
          <a:lstStyle/>
          <a:p>
            <a:fld id="{7999ADBA-6E34-4F90-BE2A-ADA5F664B158}" type="slidenum">
              <a:rPr lang="zh-CN" altLang="en-US" smtClean="0"/>
              <a:t>6</a:t>
            </a:fld>
            <a:endParaRPr lang="zh-CN" altLang="en-US"/>
          </a:p>
        </p:txBody>
      </p:sp>
    </p:spTree>
    <p:extLst>
      <p:ext uri="{BB962C8B-B14F-4D97-AF65-F5344CB8AC3E}">
        <p14:creationId xmlns:p14="http://schemas.microsoft.com/office/powerpoint/2010/main" val="977634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快速筛选文献：阅读过程中如需标记重要文献，可以在检索结果的第一列</a:t>
            </a:r>
            <a:r>
              <a:rPr lang="en-US" altLang="zh-CN" dirty="0"/>
              <a:t>Rating</a:t>
            </a:r>
            <a:r>
              <a:rPr lang="zh-CN" altLang="en-US" dirty="0"/>
              <a:t>中进行星标操作，点击</a:t>
            </a:r>
            <a:r>
              <a:rPr lang="en-US" altLang="zh-CN" dirty="0"/>
              <a:t>Rating</a:t>
            </a:r>
            <a:r>
              <a:rPr lang="zh-CN" altLang="en-US" dirty="0"/>
              <a:t>后就可以按照文献标记的重要程度排序。</a:t>
            </a:r>
          </a:p>
        </p:txBody>
      </p:sp>
      <p:sp>
        <p:nvSpPr>
          <p:cNvPr id="4" name="灯片编号占位符 3"/>
          <p:cNvSpPr>
            <a:spLocks noGrp="1"/>
          </p:cNvSpPr>
          <p:nvPr>
            <p:ph type="sldNum" sz="quarter" idx="10"/>
          </p:nvPr>
        </p:nvSpPr>
        <p:spPr/>
        <p:txBody>
          <a:bodyPr/>
          <a:lstStyle/>
          <a:p>
            <a:fld id="{7999ADBA-6E34-4F90-BE2A-ADA5F664B158}" type="slidenum">
              <a:rPr lang="zh-CN" altLang="en-US" smtClean="0"/>
              <a:t>7</a:t>
            </a:fld>
            <a:endParaRPr lang="zh-CN" altLang="en-US"/>
          </a:p>
        </p:txBody>
      </p:sp>
    </p:spTree>
    <p:extLst>
      <p:ext uri="{BB962C8B-B14F-4D97-AF65-F5344CB8AC3E}">
        <p14:creationId xmlns:p14="http://schemas.microsoft.com/office/powerpoint/2010/main" val="1387796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下载文献：下载全文只需要选中相应文献条目，右键菜单选择“</a:t>
            </a:r>
            <a:r>
              <a:rPr lang="en-US" altLang="zh-CN" dirty="0"/>
              <a:t>Find Full Text</a:t>
            </a:r>
            <a:r>
              <a:rPr lang="zh-CN" altLang="en-US" dirty="0"/>
              <a:t>”即可，下载的文献会在对应“</a:t>
            </a:r>
            <a:r>
              <a:rPr lang="en-US" altLang="zh-CN" dirty="0"/>
              <a:t>.</a:t>
            </a:r>
            <a:r>
              <a:rPr lang="en-US" altLang="zh-CN" dirty="0" err="1"/>
              <a:t>enl</a:t>
            </a:r>
            <a:r>
              <a:rPr lang="zh-CN" altLang="en-US" dirty="0"/>
              <a:t>”同根目录下的“</a:t>
            </a:r>
            <a:r>
              <a:rPr lang="en-US" altLang="zh-CN" dirty="0"/>
              <a:t>.Data</a:t>
            </a:r>
            <a:r>
              <a:rPr lang="zh-CN" altLang="en-US" dirty="0"/>
              <a:t>”文件夹的</a:t>
            </a:r>
            <a:r>
              <a:rPr lang="en-US" altLang="zh-CN" dirty="0"/>
              <a:t>pdf</a:t>
            </a:r>
            <a:r>
              <a:rPr lang="zh-CN" altLang="en-US" dirty="0"/>
              <a:t>文件夹下。如果文献条目前显示“回形针”标识即标识已经下载成功。</a:t>
            </a:r>
            <a:endParaRPr lang="en-US" altLang="zh-CN" dirty="0"/>
          </a:p>
        </p:txBody>
      </p:sp>
      <p:sp>
        <p:nvSpPr>
          <p:cNvPr id="4" name="灯片编号占位符 3"/>
          <p:cNvSpPr>
            <a:spLocks noGrp="1"/>
          </p:cNvSpPr>
          <p:nvPr>
            <p:ph type="sldNum" sz="quarter" idx="10"/>
          </p:nvPr>
        </p:nvSpPr>
        <p:spPr/>
        <p:txBody>
          <a:bodyPr/>
          <a:lstStyle/>
          <a:p>
            <a:fld id="{7999ADBA-6E34-4F90-BE2A-ADA5F664B158}" type="slidenum">
              <a:rPr lang="zh-CN" altLang="en-US" smtClean="0"/>
              <a:t>8</a:t>
            </a:fld>
            <a:endParaRPr lang="zh-CN" altLang="en-US"/>
          </a:p>
        </p:txBody>
      </p:sp>
    </p:spTree>
    <p:extLst>
      <p:ext uri="{BB962C8B-B14F-4D97-AF65-F5344CB8AC3E}">
        <p14:creationId xmlns:p14="http://schemas.microsoft.com/office/powerpoint/2010/main" val="3915862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EndNote</a:t>
            </a:r>
            <a:r>
              <a:rPr lang="zh-CN" altLang="en-US" dirty="0"/>
              <a:t>支持从一些文献数据库中导入文献，例如</a:t>
            </a:r>
            <a:r>
              <a:rPr lang="en-US" altLang="zh-CN" dirty="0"/>
              <a:t>Web of</a:t>
            </a:r>
            <a:r>
              <a:rPr lang="zh-CN" altLang="en-US" dirty="0"/>
              <a:t> </a:t>
            </a:r>
            <a:r>
              <a:rPr lang="en-US" altLang="zh-CN" dirty="0"/>
              <a:t>Science Core Collection</a:t>
            </a:r>
            <a:r>
              <a:rPr lang="zh-CN" altLang="en-US" dirty="0"/>
              <a:t>、</a:t>
            </a:r>
            <a:r>
              <a:rPr lang="en-US" altLang="zh-CN" dirty="0"/>
              <a:t>Scopus</a:t>
            </a:r>
            <a:r>
              <a:rPr lang="zh-CN" altLang="en-US" dirty="0"/>
              <a:t>、</a:t>
            </a:r>
            <a:r>
              <a:rPr lang="en-US" altLang="zh-CN" dirty="0"/>
              <a:t>Engineering Village</a:t>
            </a:r>
            <a:r>
              <a:rPr lang="zh-CN" altLang="en-US" dirty="0"/>
              <a:t>、</a:t>
            </a:r>
            <a:r>
              <a:rPr lang="en-US" altLang="zh-CN" dirty="0"/>
              <a:t>Google Scholar</a:t>
            </a:r>
            <a:r>
              <a:rPr lang="zh-CN" altLang="en-US" dirty="0"/>
              <a:t>等数据库。</a:t>
            </a:r>
            <a:endParaRPr lang="en-US" altLang="zh-CN" dirty="0"/>
          </a:p>
          <a:p>
            <a:r>
              <a:rPr lang="zh-CN" altLang="en-US" dirty="0"/>
              <a:t>在</a:t>
            </a:r>
            <a:r>
              <a:rPr lang="en-US" altLang="zh-CN" dirty="0"/>
              <a:t>Google Scholar</a:t>
            </a:r>
            <a:r>
              <a:rPr lang="zh-CN" altLang="en-US" dirty="0"/>
              <a:t>中输入关键字检索，点击“</a:t>
            </a:r>
            <a:r>
              <a:rPr lang="en-US" altLang="zh-CN" dirty="0"/>
              <a:t>Cite</a:t>
            </a:r>
            <a:r>
              <a:rPr lang="zh-CN" altLang="en-US" dirty="0"/>
              <a:t>”后选择</a:t>
            </a:r>
            <a:r>
              <a:rPr lang="en-US" altLang="zh-CN" dirty="0"/>
              <a:t>EndNote</a:t>
            </a:r>
            <a:r>
              <a:rPr lang="zh-CN" altLang="en-US" dirty="0"/>
              <a:t>即可导入</a:t>
            </a:r>
          </a:p>
        </p:txBody>
      </p:sp>
      <p:sp>
        <p:nvSpPr>
          <p:cNvPr id="4" name="灯片编号占位符 3"/>
          <p:cNvSpPr>
            <a:spLocks noGrp="1"/>
          </p:cNvSpPr>
          <p:nvPr>
            <p:ph type="sldNum" sz="quarter" idx="5"/>
          </p:nvPr>
        </p:nvSpPr>
        <p:spPr/>
        <p:txBody>
          <a:bodyPr/>
          <a:lstStyle/>
          <a:p>
            <a:fld id="{7999ADBA-6E34-4F90-BE2A-ADA5F664B158}" type="slidenum">
              <a:rPr lang="zh-CN" altLang="en-US" smtClean="0"/>
              <a:t>9</a:t>
            </a:fld>
            <a:endParaRPr lang="zh-CN" altLang="en-US"/>
          </a:p>
        </p:txBody>
      </p:sp>
    </p:spTree>
    <p:extLst>
      <p:ext uri="{BB962C8B-B14F-4D97-AF65-F5344CB8AC3E}">
        <p14:creationId xmlns:p14="http://schemas.microsoft.com/office/powerpoint/2010/main" val="1178058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另一种从</a:t>
            </a:r>
            <a:r>
              <a:rPr lang="en-US" altLang="zh-CN" dirty="0"/>
              <a:t>Google Scholar</a:t>
            </a:r>
            <a:r>
              <a:rPr lang="zh-CN" altLang="en-US" dirty="0"/>
              <a:t>导入文献：进入</a:t>
            </a:r>
            <a:r>
              <a:rPr lang="en-US" altLang="zh-CN" dirty="0"/>
              <a:t>Google Scholar</a:t>
            </a:r>
            <a:r>
              <a:rPr lang="zh-CN" altLang="en-US" dirty="0"/>
              <a:t>设置，在</a:t>
            </a:r>
            <a:r>
              <a:rPr lang="en-US" altLang="zh-CN" dirty="0"/>
              <a:t>Search results</a:t>
            </a:r>
            <a:r>
              <a:rPr lang="zh-CN" altLang="en-US" dirty="0"/>
              <a:t>栏目设置显示</a:t>
            </a:r>
            <a:r>
              <a:rPr lang="en-US" altLang="zh-CN" dirty="0"/>
              <a:t>Bibliography manager</a:t>
            </a:r>
            <a:r>
              <a:rPr lang="zh-CN" altLang="en-US" dirty="0"/>
              <a:t>的连接为</a:t>
            </a:r>
            <a:r>
              <a:rPr lang="en-US" altLang="zh-CN" dirty="0"/>
              <a:t>EndNote</a:t>
            </a:r>
            <a:r>
              <a:rPr lang="zh-CN" altLang="en-US" dirty="0"/>
              <a:t>，设置完成后检索结果页面就会显示直接创建</a:t>
            </a:r>
            <a:r>
              <a:rPr lang="en-US" altLang="zh-CN" dirty="0"/>
              <a:t>EndNote</a:t>
            </a:r>
            <a:r>
              <a:rPr lang="zh-CN" altLang="en-US" dirty="0"/>
              <a:t>格式的引用文献文件。之后可以双击</a:t>
            </a:r>
            <a:r>
              <a:rPr lang="en-US" altLang="zh-CN" dirty="0" err="1"/>
              <a:t>scholar.enw</a:t>
            </a:r>
            <a:r>
              <a:rPr lang="zh-CN" altLang="en-US" dirty="0"/>
              <a:t>文件即可导入到</a:t>
            </a:r>
            <a:r>
              <a:rPr lang="en-US" altLang="zh-CN" dirty="0"/>
              <a:t>EndNote</a:t>
            </a:r>
            <a:r>
              <a:rPr lang="zh-CN" altLang="en-US" dirty="0"/>
              <a:t>，或者选择</a:t>
            </a:r>
            <a:r>
              <a:rPr lang="en-US" altLang="zh-CN" dirty="0"/>
              <a:t>File—Import</a:t>
            </a:r>
            <a:r>
              <a:rPr lang="zh-CN" altLang="en-US" dirty="0"/>
              <a:t>，在弹出的对话框中选择</a:t>
            </a:r>
            <a:r>
              <a:rPr lang="en-US" altLang="zh-CN" dirty="0" err="1"/>
              <a:t>scholar.enw</a:t>
            </a:r>
            <a:r>
              <a:rPr lang="zh-CN" altLang="en-US" dirty="0"/>
              <a:t>文件，在</a:t>
            </a:r>
            <a:r>
              <a:rPr lang="en-US" altLang="zh-CN" dirty="0"/>
              <a:t>Import Option</a:t>
            </a:r>
            <a:r>
              <a:rPr lang="zh-CN" altLang="en-US" dirty="0"/>
              <a:t>选择</a:t>
            </a:r>
            <a:r>
              <a:rPr lang="en-US" altLang="zh-CN" dirty="0"/>
              <a:t>EndNote generated XML</a:t>
            </a:r>
            <a:r>
              <a:rPr lang="zh-CN" altLang="en-US" dirty="0"/>
              <a:t>。</a:t>
            </a:r>
          </a:p>
        </p:txBody>
      </p:sp>
      <p:sp>
        <p:nvSpPr>
          <p:cNvPr id="4" name="灯片编号占位符 3"/>
          <p:cNvSpPr>
            <a:spLocks noGrp="1"/>
          </p:cNvSpPr>
          <p:nvPr>
            <p:ph type="sldNum" sz="quarter" idx="5"/>
          </p:nvPr>
        </p:nvSpPr>
        <p:spPr/>
        <p:txBody>
          <a:bodyPr/>
          <a:lstStyle/>
          <a:p>
            <a:fld id="{7999ADBA-6E34-4F90-BE2A-ADA5F664B158}" type="slidenum">
              <a:rPr lang="zh-CN" altLang="en-US" smtClean="0"/>
              <a:t>10</a:t>
            </a:fld>
            <a:endParaRPr lang="zh-CN" altLang="en-US"/>
          </a:p>
        </p:txBody>
      </p:sp>
    </p:spTree>
    <p:extLst>
      <p:ext uri="{BB962C8B-B14F-4D97-AF65-F5344CB8AC3E}">
        <p14:creationId xmlns:p14="http://schemas.microsoft.com/office/powerpoint/2010/main" val="3910047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zh-CN" altLang="en-US"/>
              <a:t>单击此处编辑母版标题样式</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2881767E-B946-40D2-BFB1-91A87356A7EB}" type="datetimeFigureOut">
              <a:rPr lang="zh-CN" altLang="en-US" smtClean="0"/>
              <a:t>2020/10/13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0AD09A6-497A-4235-950C-EC326EFE13B2}" type="slidenum">
              <a:rPr lang="zh-CN" altLang="en-US" smtClean="0"/>
              <a:t>‹#›</a:t>
            </a:fld>
            <a:endParaRPr lang="zh-CN" altLang="en-US"/>
          </a:p>
        </p:txBody>
      </p:sp>
    </p:spTree>
    <p:extLst>
      <p:ext uri="{BB962C8B-B14F-4D97-AF65-F5344CB8AC3E}">
        <p14:creationId xmlns:p14="http://schemas.microsoft.com/office/powerpoint/2010/main" val="4034700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2881767E-B946-40D2-BFB1-91A87356A7EB}" type="datetimeFigureOut">
              <a:rPr lang="zh-CN" altLang="en-US" smtClean="0"/>
              <a:t>2020/10/13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0AD09A6-497A-4235-950C-EC326EFE13B2}" type="slidenum">
              <a:rPr lang="zh-CN" altLang="en-US" smtClean="0"/>
              <a:t>‹#›</a:t>
            </a:fld>
            <a:endParaRPr lang="zh-CN" altLang="en-US"/>
          </a:p>
        </p:txBody>
      </p:sp>
    </p:spTree>
    <p:extLst>
      <p:ext uri="{BB962C8B-B14F-4D97-AF65-F5344CB8AC3E}">
        <p14:creationId xmlns:p14="http://schemas.microsoft.com/office/powerpoint/2010/main" val="36517986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zh-CN" altLang="en-US"/>
              <a:t>单击此处编辑母版标题样式</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4" name="Date Placeholder 3"/>
          <p:cNvSpPr>
            <a:spLocks noGrp="1"/>
          </p:cNvSpPr>
          <p:nvPr>
            <p:ph type="dt" sz="half" idx="10"/>
          </p:nvPr>
        </p:nvSpPr>
        <p:spPr/>
        <p:txBody>
          <a:bodyPr/>
          <a:lstStyle/>
          <a:p>
            <a:fld id="{2881767E-B946-40D2-BFB1-91A87356A7EB}" type="datetimeFigureOut">
              <a:rPr lang="zh-CN" altLang="en-US" smtClean="0"/>
              <a:t>2020/10/13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0AD09A6-497A-4235-950C-EC326EFE13B2}" type="slidenum">
              <a:rPr lang="zh-CN" altLang="en-US" smtClean="0"/>
              <a:t>‹#›</a:t>
            </a:fld>
            <a:endParaRPr lang="zh-CN" altLang="en-US"/>
          </a:p>
        </p:txBody>
      </p:sp>
    </p:spTree>
    <p:extLst>
      <p:ext uri="{BB962C8B-B14F-4D97-AF65-F5344CB8AC3E}">
        <p14:creationId xmlns:p14="http://schemas.microsoft.com/office/powerpoint/2010/main" val="14820879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zh-CN" altLang="en-US"/>
              <a:t>单击此处编辑母版标题样式</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zh-CN" altLang="en-US"/>
              <a:t>编辑母版文本样式</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4" name="Date Placeholder 3"/>
          <p:cNvSpPr>
            <a:spLocks noGrp="1"/>
          </p:cNvSpPr>
          <p:nvPr>
            <p:ph type="dt" sz="half" idx="10"/>
          </p:nvPr>
        </p:nvSpPr>
        <p:spPr/>
        <p:txBody>
          <a:bodyPr/>
          <a:lstStyle/>
          <a:p>
            <a:fld id="{2881767E-B946-40D2-BFB1-91A87356A7EB}" type="datetimeFigureOut">
              <a:rPr lang="zh-CN" altLang="en-US" smtClean="0"/>
              <a:t>2020/10/13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0AD09A6-497A-4235-950C-EC326EFE13B2}" type="slidenum">
              <a:rPr lang="zh-CN" altLang="en-US" smtClean="0"/>
              <a:t>‹#›</a:t>
            </a:fld>
            <a:endParaRPr lang="zh-CN" alt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7438023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2881767E-B946-40D2-BFB1-91A87356A7EB}" type="datetimeFigureOut">
              <a:rPr lang="zh-CN" altLang="en-US" smtClean="0"/>
              <a:t>2020/10/13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0AD09A6-497A-4235-950C-EC326EFE13B2}" type="slidenum">
              <a:rPr lang="zh-CN" altLang="en-US" smtClean="0"/>
              <a:t>‹#›</a:t>
            </a:fld>
            <a:endParaRPr lang="zh-CN" altLang="en-US"/>
          </a:p>
        </p:txBody>
      </p:sp>
    </p:spTree>
    <p:extLst>
      <p:ext uri="{BB962C8B-B14F-4D97-AF65-F5344CB8AC3E}">
        <p14:creationId xmlns:p14="http://schemas.microsoft.com/office/powerpoint/2010/main" val="4082003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CN" altLang="en-US"/>
              <a:t>单击此处编辑母版标题样式</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881767E-B946-40D2-BFB1-91A87356A7EB}" type="datetimeFigureOut">
              <a:rPr lang="zh-CN" altLang="en-US" smtClean="0"/>
              <a:t>2020/10/13</a:t>
            </a:fld>
            <a:endParaRPr lang="zh-CN" altLang="en-US"/>
          </a:p>
        </p:txBody>
      </p:sp>
      <p:sp>
        <p:nvSpPr>
          <p:cNvPr id="4"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0AD09A6-497A-4235-950C-EC326EFE13B2}" type="slidenum">
              <a:rPr lang="zh-CN" altLang="en-US" smtClean="0"/>
              <a:t>‹#›</a:t>
            </a:fld>
            <a:endParaRPr lang="zh-CN" altLang="en-US"/>
          </a:p>
        </p:txBody>
      </p:sp>
    </p:spTree>
    <p:extLst>
      <p:ext uri="{BB962C8B-B14F-4D97-AF65-F5344CB8AC3E}">
        <p14:creationId xmlns:p14="http://schemas.microsoft.com/office/powerpoint/2010/main" val="42860937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CN" altLang="en-US"/>
              <a:t>单击此处编辑母版标题样式</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881767E-B946-40D2-BFB1-91A87356A7EB}" type="datetimeFigureOut">
              <a:rPr lang="zh-CN" altLang="en-US" smtClean="0"/>
              <a:t>2020/10/13</a:t>
            </a:fld>
            <a:endParaRPr lang="zh-CN" altLang="en-US"/>
          </a:p>
        </p:txBody>
      </p:sp>
      <p:sp>
        <p:nvSpPr>
          <p:cNvPr id="4"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0AD09A6-497A-4235-950C-EC326EFE13B2}" type="slidenum">
              <a:rPr lang="zh-CN" altLang="en-US" smtClean="0"/>
              <a:t>‹#›</a:t>
            </a:fld>
            <a:endParaRPr lang="zh-CN" altLang="en-US"/>
          </a:p>
        </p:txBody>
      </p:sp>
    </p:spTree>
    <p:extLst>
      <p:ext uri="{BB962C8B-B14F-4D97-AF65-F5344CB8AC3E}">
        <p14:creationId xmlns:p14="http://schemas.microsoft.com/office/powerpoint/2010/main" val="19857452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nchorCtr="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2881767E-B946-40D2-BFB1-91A87356A7EB}" type="datetimeFigureOut">
              <a:rPr lang="zh-CN" altLang="en-US" smtClean="0"/>
              <a:t>2020/10/13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0AD09A6-497A-4235-950C-EC326EFE13B2}" type="slidenum">
              <a:rPr lang="zh-CN" altLang="en-US" smtClean="0"/>
              <a:t>‹#›</a:t>
            </a:fld>
            <a:endParaRPr lang="zh-CN" altLang="en-US"/>
          </a:p>
        </p:txBody>
      </p:sp>
    </p:spTree>
    <p:extLst>
      <p:ext uri="{BB962C8B-B14F-4D97-AF65-F5344CB8AC3E}">
        <p14:creationId xmlns:p14="http://schemas.microsoft.com/office/powerpoint/2010/main" val="19131400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2881767E-B946-40D2-BFB1-91A87356A7EB}" type="datetimeFigureOut">
              <a:rPr lang="zh-CN" altLang="en-US" smtClean="0"/>
              <a:t>2020/10/13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0AD09A6-497A-4235-950C-EC326EFE13B2}" type="slidenum">
              <a:rPr lang="zh-CN" altLang="en-US" smtClean="0"/>
              <a:t>‹#›</a:t>
            </a:fld>
            <a:endParaRPr lang="zh-CN" altLang="en-US"/>
          </a:p>
        </p:txBody>
      </p:sp>
    </p:spTree>
    <p:extLst>
      <p:ext uri="{BB962C8B-B14F-4D97-AF65-F5344CB8AC3E}">
        <p14:creationId xmlns:p14="http://schemas.microsoft.com/office/powerpoint/2010/main" val="2460432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3"/>
          <p:cNvSpPr>
            <a:spLocks noGrp="1"/>
          </p:cNvSpPr>
          <p:nvPr>
            <p:ph type="dt" sz="half" idx="10"/>
          </p:nvPr>
        </p:nvSpPr>
        <p:spPr/>
        <p:txBody>
          <a:bodyPr/>
          <a:lstStyle/>
          <a:p>
            <a:fld id="{2881767E-B946-40D2-BFB1-91A87356A7EB}" type="datetimeFigureOut">
              <a:rPr lang="zh-CN" altLang="en-US" smtClean="0"/>
              <a:t>2020/10/13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0AD09A6-497A-4235-950C-EC326EFE13B2}" type="slidenum">
              <a:rPr lang="zh-CN" altLang="en-US" smtClean="0"/>
              <a:t>‹#›</a:t>
            </a:fld>
            <a:endParaRPr lang="zh-CN" altLang="en-US"/>
          </a:p>
        </p:txBody>
      </p:sp>
    </p:spTree>
    <p:extLst>
      <p:ext uri="{BB962C8B-B14F-4D97-AF65-F5344CB8AC3E}">
        <p14:creationId xmlns:p14="http://schemas.microsoft.com/office/powerpoint/2010/main" val="4117792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2881767E-B946-40D2-BFB1-91A87356A7EB}" type="datetimeFigureOut">
              <a:rPr lang="zh-CN" altLang="en-US" smtClean="0"/>
              <a:t>2020/10/13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0AD09A6-497A-4235-950C-EC326EFE13B2}" type="slidenum">
              <a:rPr lang="zh-CN" altLang="en-US" smtClean="0"/>
              <a:t>‹#›</a:t>
            </a:fld>
            <a:endParaRPr lang="zh-CN" altLang="en-US"/>
          </a:p>
        </p:txBody>
      </p:sp>
    </p:spTree>
    <p:extLst>
      <p:ext uri="{BB962C8B-B14F-4D97-AF65-F5344CB8AC3E}">
        <p14:creationId xmlns:p14="http://schemas.microsoft.com/office/powerpoint/2010/main" val="3667062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2881767E-B946-40D2-BFB1-91A87356A7EB}" type="datetimeFigureOut">
              <a:rPr lang="zh-CN" altLang="en-US" smtClean="0"/>
              <a:t>2020/10/13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0AD09A6-497A-4235-950C-EC326EFE13B2}" type="slidenum">
              <a:rPr lang="zh-CN" altLang="en-US" smtClean="0"/>
              <a:t>‹#›</a:t>
            </a:fld>
            <a:endParaRPr lang="zh-CN" altLang="en-US"/>
          </a:p>
        </p:txBody>
      </p:sp>
    </p:spTree>
    <p:extLst>
      <p:ext uri="{BB962C8B-B14F-4D97-AF65-F5344CB8AC3E}">
        <p14:creationId xmlns:p14="http://schemas.microsoft.com/office/powerpoint/2010/main" val="3152161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2881767E-B946-40D2-BFB1-91A87356A7EB}" type="datetimeFigureOut">
              <a:rPr lang="zh-CN" altLang="en-US" smtClean="0"/>
              <a:t>2020/10/13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0AD09A6-497A-4235-950C-EC326EFE13B2}" type="slidenum">
              <a:rPr lang="zh-CN" altLang="en-US" smtClean="0"/>
              <a:t>‹#›</a:t>
            </a:fld>
            <a:endParaRPr lang="zh-CN" altLang="en-US"/>
          </a:p>
        </p:txBody>
      </p:sp>
    </p:spTree>
    <p:extLst>
      <p:ext uri="{BB962C8B-B14F-4D97-AF65-F5344CB8AC3E}">
        <p14:creationId xmlns:p14="http://schemas.microsoft.com/office/powerpoint/2010/main" val="3686225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7" name="Date Placeholder 2"/>
          <p:cNvSpPr>
            <a:spLocks noGrp="1"/>
          </p:cNvSpPr>
          <p:nvPr>
            <p:ph type="dt" sz="half" idx="10"/>
          </p:nvPr>
        </p:nvSpPr>
        <p:spPr/>
        <p:txBody>
          <a:bodyPr/>
          <a:lstStyle/>
          <a:p>
            <a:fld id="{2881767E-B946-40D2-BFB1-91A87356A7EB}" type="datetimeFigureOut">
              <a:rPr lang="zh-CN" altLang="en-US" smtClean="0"/>
              <a:t>2020/10/13</a:t>
            </a:fld>
            <a:endParaRPr lang="zh-CN" altLang="en-US"/>
          </a:p>
        </p:txBody>
      </p:sp>
      <p:sp>
        <p:nvSpPr>
          <p:cNvPr id="5" name="Footer Placeholder 3"/>
          <p:cNvSpPr>
            <a:spLocks noGrp="1"/>
          </p:cNvSpPr>
          <p:nvPr>
            <p:ph type="ftr" sz="quarter" idx="11"/>
          </p:nvPr>
        </p:nvSpPr>
        <p:spPr/>
        <p:txBody>
          <a:bodyPr/>
          <a:lstStyle/>
          <a:p>
            <a:endParaRPr lang="zh-CN" altLang="en-US"/>
          </a:p>
        </p:txBody>
      </p:sp>
      <p:sp>
        <p:nvSpPr>
          <p:cNvPr id="6" name="Slide Number Placeholder 4"/>
          <p:cNvSpPr>
            <a:spLocks noGrp="1"/>
          </p:cNvSpPr>
          <p:nvPr>
            <p:ph type="sldNum" sz="quarter" idx="12"/>
          </p:nvPr>
        </p:nvSpPr>
        <p:spPr/>
        <p:txBody>
          <a:bodyPr/>
          <a:lstStyle/>
          <a:p>
            <a:fld id="{A0AD09A6-497A-4235-950C-EC326EFE13B2}" type="slidenum">
              <a:rPr lang="zh-CN" altLang="en-US" smtClean="0"/>
              <a:t>‹#›</a:t>
            </a:fld>
            <a:endParaRPr lang="zh-CN" altLang="en-US"/>
          </a:p>
        </p:txBody>
      </p:sp>
    </p:spTree>
    <p:extLst>
      <p:ext uri="{BB962C8B-B14F-4D97-AF65-F5344CB8AC3E}">
        <p14:creationId xmlns:p14="http://schemas.microsoft.com/office/powerpoint/2010/main" val="789451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2881767E-B946-40D2-BFB1-91A87356A7EB}" type="datetimeFigureOut">
              <a:rPr lang="zh-CN" altLang="en-US" smtClean="0"/>
              <a:t>2020/10/13</a:t>
            </a:fld>
            <a:endParaRPr lang="zh-CN" altLang="en-US"/>
          </a:p>
        </p:txBody>
      </p:sp>
      <p:sp>
        <p:nvSpPr>
          <p:cNvPr id="5" name="Footer Placeholder 2"/>
          <p:cNvSpPr>
            <a:spLocks noGrp="1"/>
          </p:cNvSpPr>
          <p:nvPr>
            <p:ph type="ftr" sz="quarter" idx="11"/>
          </p:nvPr>
        </p:nvSpPr>
        <p:spPr/>
        <p:txBody>
          <a:bodyPr/>
          <a:lstStyle/>
          <a:p>
            <a:endParaRPr lang="zh-CN" altLang="en-US"/>
          </a:p>
        </p:txBody>
      </p:sp>
      <p:sp>
        <p:nvSpPr>
          <p:cNvPr id="6" name="Slide Number Placeholder 3"/>
          <p:cNvSpPr>
            <a:spLocks noGrp="1"/>
          </p:cNvSpPr>
          <p:nvPr>
            <p:ph type="sldNum" sz="quarter" idx="12"/>
          </p:nvPr>
        </p:nvSpPr>
        <p:spPr/>
        <p:txBody>
          <a:bodyPr/>
          <a:lstStyle/>
          <a:p>
            <a:fld id="{A0AD09A6-497A-4235-950C-EC326EFE13B2}" type="slidenum">
              <a:rPr lang="zh-CN" altLang="en-US" smtClean="0"/>
              <a:t>‹#›</a:t>
            </a:fld>
            <a:endParaRPr lang="zh-CN" altLang="en-US"/>
          </a:p>
        </p:txBody>
      </p:sp>
    </p:spTree>
    <p:extLst>
      <p:ext uri="{BB962C8B-B14F-4D97-AF65-F5344CB8AC3E}">
        <p14:creationId xmlns:p14="http://schemas.microsoft.com/office/powerpoint/2010/main" val="1650927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7" name="Date Placeholder 4"/>
          <p:cNvSpPr>
            <a:spLocks noGrp="1"/>
          </p:cNvSpPr>
          <p:nvPr>
            <p:ph type="dt" sz="half" idx="10"/>
          </p:nvPr>
        </p:nvSpPr>
        <p:spPr/>
        <p:txBody>
          <a:bodyPr/>
          <a:lstStyle/>
          <a:p>
            <a:fld id="{2881767E-B946-40D2-BFB1-91A87356A7EB}" type="datetimeFigureOut">
              <a:rPr lang="zh-CN" altLang="en-US" smtClean="0"/>
              <a:t>2020/10/13</a:t>
            </a:fld>
            <a:endParaRPr lang="zh-CN" altLang="en-US"/>
          </a:p>
        </p:txBody>
      </p:sp>
      <p:sp>
        <p:nvSpPr>
          <p:cNvPr id="5" name="Footer Placeholder 5"/>
          <p:cNvSpPr>
            <a:spLocks noGrp="1"/>
          </p:cNvSpPr>
          <p:nvPr>
            <p:ph type="ftr" sz="quarter" idx="11"/>
          </p:nvPr>
        </p:nvSpPr>
        <p:spPr/>
        <p:txBody>
          <a:bodyPr/>
          <a:lstStyle/>
          <a:p>
            <a:endParaRPr lang="zh-CN" altLang="en-US"/>
          </a:p>
        </p:txBody>
      </p:sp>
      <p:sp>
        <p:nvSpPr>
          <p:cNvPr id="6" name="Slide Number Placeholder 6"/>
          <p:cNvSpPr>
            <a:spLocks noGrp="1"/>
          </p:cNvSpPr>
          <p:nvPr>
            <p:ph type="sldNum" sz="quarter" idx="12"/>
          </p:nvPr>
        </p:nvSpPr>
        <p:spPr/>
        <p:txBody>
          <a:bodyPr/>
          <a:lstStyle/>
          <a:p>
            <a:fld id="{A0AD09A6-497A-4235-950C-EC326EFE13B2}" type="slidenum">
              <a:rPr lang="zh-CN" altLang="en-US" smtClean="0"/>
              <a:t>‹#›</a:t>
            </a:fld>
            <a:endParaRPr lang="zh-CN" altLang="en-US"/>
          </a:p>
        </p:txBody>
      </p:sp>
    </p:spTree>
    <p:extLst>
      <p:ext uri="{BB962C8B-B14F-4D97-AF65-F5344CB8AC3E}">
        <p14:creationId xmlns:p14="http://schemas.microsoft.com/office/powerpoint/2010/main" val="123111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2881767E-B946-40D2-BFB1-91A87356A7EB}" type="datetimeFigureOut">
              <a:rPr lang="zh-CN" altLang="en-US" smtClean="0"/>
              <a:t>2020/10/13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0AD09A6-497A-4235-950C-EC326EFE13B2}" type="slidenum">
              <a:rPr lang="zh-CN" altLang="en-US" smtClean="0"/>
              <a:t>‹#›</a:t>
            </a:fld>
            <a:endParaRPr lang="zh-CN" altLang="en-US"/>
          </a:p>
        </p:txBody>
      </p:sp>
    </p:spTree>
    <p:extLst>
      <p:ext uri="{BB962C8B-B14F-4D97-AF65-F5344CB8AC3E}">
        <p14:creationId xmlns:p14="http://schemas.microsoft.com/office/powerpoint/2010/main" val="7120381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2881767E-B946-40D2-BFB1-91A87356A7EB}" type="datetimeFigureOut">
              <a:rPr lang="zh-CN" altLang="en-US" smtClean="0"/>
              <a:t>2020/10/13</a:t>
            </a:fld>
            <a:endParaRPr lang="zh-CN" alt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zh-CN" alt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0AD09A6-497A-4235-950C-EC326EFE13B2}" type="slidenum">
              <a:rPr lang="zh-CN" altLang="en-US" smtClean="0"/>
              <a:t>‹#›</a:t>
            </a:fld>
            <a:endParaRPr lang="zh-CN" altLang="en-US"/>
          </a:p>
        </p:txBody>
      </p:sp>
    </p:spTree>
    <p:extLst>
      <p:ext uri="{BB962C8B-B14F-4D97-AF65-F5344CB8AC3E}">
        <p14:creationId xmlns:p14="http://schemas.microsoft.com/office/powerpoint/2010/main" val="1821934504"/>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3" Type="http://schemas.openxmlformats.org/officeDocument/2006/relationships/hyperlink" Target="https://clarivate.com/webofsciencegroup/support/endnote/"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hyperlink" Target="https://www.lib.ntu.edu.tw/endnote" TargetMode="External"/><Relationship Id="rId4" Type="http://schemas.openxmlformats.org/officeDocument/2006/relationships/hyperlink" Target="https://www.howsci.com/endnot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EndNote </a:t>
            </a:r>
            <a:r>
              <a:rPr lang="zh-CN" altLang="en-US" dirty="0"/>
              <a:t>介绍</a:t>
            </a:r>
          </a:p>
        </p:txBody>
      </p:sp>
      <p:sp>
        <p:nvSpPr>
          <p:cNvPr id="3" name="副标题 2"/>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29852449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a:t>import from PDF or Google Scholar, etc.</a:t>
            </a:r>
            <a:endParaRPr lang="zh-CN" altLang="en-US" sz="3200" dirty="0"/>
          </a:p>
        </p:txBody>
      </p:sp>
      <p:pic>
        <p:nvPicPr>
          <p:cNvPr id="7" name="图片 6">
            <a:extLst>
              <a:ext uri="{FF2B5EF4-FFF2-40B4-BE49-F238E27FC236}">
                <a16:creationId xmlns:a16="http://schemas.microsoft.com/office/drawing/2014/main" id="{0E536CF7-B0B7-456C-9A41-3EA69C9DB1DF}"/>
              </a:ext>
            </a:extLst>
          </p:cNvPr>
          <p:cNvPicPr>
            <a:picLocks noChangeAspect="1"/>
          </p:cNvPicPr>
          <p:nvPr/>
        </p:nvPicPr>
        <p:blipFill rotWithShape="1">
          <a:blip r:embed="rId3"/>
          <a:srcRect l="19300" t="17289" r="20645" b="41844"/>
          <a:stretch/>
        </p:blipFill>
        <p:spPr>
          <a:xfrm>
            <a:off x="2342896" y="1289900"/>
            <a:ext cx="7321886" cy="2672919"/>
          </a:xfrm>
          <a:prstGeom prst="rect">
            <a:avLst/>
          </a:prstGeom>
        </p:spPr>
      </p:pic>
      <p:pic>
        <p:nvPicPr>
          <p:cNvPr id="9" name="图片 8">
            <a:extLst>
              <a:ext uri="{FF2B5EF4-FFF2-40B4-BE49-F238E27FC236}">
                <a16:creationId xmlns:a16="http://schemas.microsoft.com/office/drawing/2014/main" id="{5A5D7296-E317-4AF3-A562-A00863ABFB61}"/>
              </a:ext>
            </a:extLst>
          </p:cNvPr>
          <p:cNvPicPr>
            <a:picLocks noChangeAspect="1"/>
          </p:cNvPicPr>
          <p:nvPr/>
        </p:nvPicPr>
        <p:blipFill rotWithShape="1">
          <a:blip r:embed="rId3"/>
          <a:srcRect l="19300" t="60952" r="20645" b="8396"/>
          <a:stretch/>
        </p:blipFill>
        <p:spPr>
          <a:xfrm>
            <a:off x="2342896" y="4231640"/>
            <a:ext cx="7321886" cy="2004797"/>
          </a:xfrm>
          <a:prstGeom prst="rect">
            <a:avLst/>
          </a:prstGeom>
        </p:spPr>
      </p:pic>
    </p:spTree>
    <p:extLst>
      <p:ext uri="{BB962C8B-B14F-4D97-AF65-F5344CB8AC3E}">
        <p14:creationId xmlns:p14="http://schemas.microsoft.com/office/powerpoint/2010/main" val="25038330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a:t>import from PDF or Google Scholar, etc.</a:t>
            </a:r>
            <a:endParaRPr lang="zh-CN" altLang="en-US" sz="3200" dirty="0"/>
          </a:p>
        </p:txBody>
      </p:sp>
      <p:pic>
        <p:nvPicPr>
          <p:cNvPr id="3" name="图片 2">
            <a:extLst>
              <a:ext uri="{FF2B5EF4-FFF2-40B4-BE49-F238E27FC236}">
                <a16:creationId xmlns:a16="http://schemas.microsoft.com/office/drawing/2014/main" id="{3FCD6127-F24A-4EDC-A6AF-1DEB600E575A}"/>
              </a:ext>
            </a:extLst>
          </p:cNvPr>
          <p:cNvPicPr>
            <a:picLocks noChangeAspect="1"/>
          </p:cNvPicPr>
          <p:nvPr/>
        </p:nvPicPr>
        <p:blipFill rotWithShape="1">
          <a:blip r:embed="rId3"/>
          <a:srcRect l="14809" t="19871" r="16741" b="11817"/>
          <a:stretch/>
        </p:blipFill>
        <p:spPr>
          <a:xfrm>
            <a:off x="1705487" y="1655181"/>
            <a:ext cx="8345347" cy="4467828"/>
          </a:xfrm>
          <a:prstGeom prst="rect">
            <a:avLst/>
          </a:prstGeom>
        </p:spPr>
      </p:pic>
    </p:spTree>
    <p:extLst>
      <p:ext uri="{BB962C8B-B14F-4D97-AF65-F5344CB8AC3E}">
        <p14:creationId xmlns:p14="http://schemas.microsoft.com/office/powerpoint/2010/main" val="23307985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CE77D-ECA3-4EE5-A033-E79D74A0128D}"/>
              </a:ext>
            </a:extLst>
          </p:cNvPr>
          <p:cNvSpPr>
            <a:spLocks noGrp="1"/>
          </p:cNvSpPr>
          <p:nvPr>
            <p:ph type="title"/>
          </p:nvPr>
        </p:nvSpPr>
        <p:spPr/>
        <p:txBody>
          <a:bodyPr/>
          <a:lstStyle/>
          <a:p>
            <a:r>
              <a:rPr lang="en-US" altLang="zh-CN" sz="3200" dirty="0"/>
              <a:t>Duplicate references</a:t>
            </a:r>
            <a:endParaRPr lang="zh-CN" altLang="en-US" sz="3200" dirty="0"/>
          </a:p>
        </p:txBody>
      </p:sp>
      <p:sp>
        <p:nvSpPr>
          <p:cNvPr id="3" name="内容占位符 2">
            <a:extLst>
              <a:ext uri="{FF2B5EF4-FFF2-40B4-BE49-F238E27FC236}">
                <a16:creationId xmlns:a16="http://schemas.microsoft.com/office/drawing/2014/main" id="{19B0E44B-67E5-45E2-9C34-75EF3E4985CA}"/>
              </a:ext>
            </a:extLst>
          </p:cNvPr>
          <p:cNvSpPr>
            <a:spLocks noGrp="1"/>
          </p:cNvSpPr>
          <p:nvPr>
            <p:ph idx="1"/>
          </p:nvPr>
        </p:nvSpPr>
        <p:spPr/>
        <p:txBody>
          <a:bodyPr/>
          <a:lstStyle/>
          <a:p>
            <a:r>
              <a:rPr lang="en-US" altLang="zh-CN" dirty="0"/>
              <a:t>EndNote</a:t>
            </a:r>
            <a:r>
              <a:rPr lang="zh-CN" altLang="en-US" dirty="0"/>
              <a:t>在众多数据库中检索添加文献，可以使用去重避免反复添加</a:t>
            </a:r>
          </a:p>
        </p:txBody>
      </p:sp>
      <p:pic>
        <p:nvPicPr>
          <p:cNvPr id="4" name="图片 3">
            <a:extLst>
              <a:ext uri="{FF2B5EF4-FFF2-40B4-BE49-F238E27FC236}">
                <a16:creationId xmlns:a16="http://schemas.microsoft.com/office/drawing/2014/main" id="{B71170D2-1F3F-4512-8184-AEF888983D95}"/>
              </a:ext>
            </a:extLst>
          </p:cNvPr>
          <p:cNvPicPr>
            <a:picLocks noChangeAspect="1"/>
          </p:cNvPicPr>
          <p:nvPr/>
        </p:nvPicPr>
        <p:blipFill rotWithShape="1">
          <a:blip r:embed="rId3"/>
          <a:srcRect l="12000" t="31437" r="19083" b="13572"/>
          <a:stretch/>
        </p:blipFill>
        <p:spPr>
          <a:xfrm>
            <a:off x="1548142" y="2651759"/>
            <a:ext cx="8402320" cy="3596640"/>
          </a:xfrm>
          <a:prstGeom prst="rect">
            <a:avLst/>
          </a:prstGeom>
        </p:spPr>
      </p:pic>
      <p:pic>
        <p:nvPicPr>
          <p:cNvPr id="5" name="图片 4">
            <a:extLst>
              <a:ext uri="{FF2B5EF4-FFF2-40B4-BE49-F238E27FC236}">
                <a16:creationId xmlns:a16="http://schemas.microsoft.com/office/drawing/2014/main" id="{46F2B9A4-5830-4172-AF13-F23E3DBBABA5}"/>
              </a:ext>
            </a:extLst>
          </p:cNvPr>
          <p:cNvPicPr>
            <a:picLocks noChangeAspect="1"/>
          </p:cNvPicPr>
          <p:nvPr/>
        </p:nvPicPr>
        <p:blipFill rotWithShape="1">
          <a:blip r:embed="rId4"/>
          <a:srcRect l="10069" t="15192" r="13904" b="8776"/>
          <a:stretch/>
        </p:blipFill>
        <p:spPr>
          <a:xfrm>
            <a:off x="1584499" y="2651759"/>
            <a:ext cx="7620461" cy="4088273"/>
          </a:xfrm>
          <a:prstGeom prst="rect">
            <a:avLst/>
          </a:prstGeom>
        </p:spPr>
      </p:pic>
      <p:pic>
        <p:nvPicPr>
          <p:cNvPr id="6" name="图片 5">
            <a:extLst>
              <a:ext uri="{FF2B5EF4-FFF2-40B4-BE49-F238E27FC236}">
                <a16:creationId xmlns:a16="http://schemas.microsoft.com/office/drawing/2014/main" id="{BF1AE629-48AF-40FF-AC76-C051BB6CDD40}"/>
              </a:ext>
            </a:extLst>
          </p:cNvPr>
          <p:cNvPicPr>
            <a:picLocks noChangeAspect="1"/>
          </p:cNvPicPr>
          <p:nvPr/>
        </p:nvPicPr>
        <p:blipFill rotWithShape="1">
          <a:blip r:embed="rId5"/>
          <a:srcRect l="16747" t="20746" r="17570" b="13565"/>
          <a:stretch/>
        </p:blipFill>
        <p:spPr>
          <a:xfrm>
            <a:off x="1620855" y="2680083"/>
            <a:ext cx="7620462" cy="4088452"/>
          </a:xfrm>
          <a:prstGeom prst="rect">
            <a:avLst/>
          </a:prstGeom>
        </p:spPr>
      </p:pic>
    </p:spTree>
    <p:extLst>
      <p:ext uri="{BB962C8B-B14F-4D97-AF65-F5344CB8AC3E}">
        <p14:creationId xmlns:p14="http://schemas.microsoft.com/office/powerpoint/2010/main" val="77139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ppt_x"/>
                                          </p:val>
                                        </p:tav>
                                        <p:tav tm="100000">
                                          <p:val>
                                            <p:strVal val="#ppt_x"/>
                                          </p:val>
                                        </p:tav>
                                      </p:tavLst>
                                    </p:anim>
                                    <p:anim calcmode="lin" valueType="num">
                                      <p:cBhvr additive="base">
                                        <p:cTn id="1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5"/>
                                        </p:tgtEl>
                                      </p:cBhvr>
                                    </p:animEffect>
                                    <p:set>
                                      <p:cBhvr>
                                        <p:cTn id="16" dur="1" fill="hold">
                                          <p:stCondLst>
                                            <p:cond delay="499"/>
                                          </p:stCondLst>
                                        </p:cTn>
                                        <p:tgtEl>
                                          <p:spTgt spid="5"/>
                                        </p:tgtEl>
                                        <p:attrNameLst>
                                          <p:attrName>style.visibility</p:attrName>
                                        </p:attrNameLst>
                                      </p:cBhvr>
                                      <p:to>
                                        <p:strVal val="hidden"/>
                                      </p:to>
                                    </p:set>
                                  </p:childTnLst>
                                </p:cTn>
                              </p:par>
                              <p:par>
                                <p:cTn id="17" presetID="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文献查找</a:t>
            </a:r>
          </a:p>
        </p:txBody>
      </p:sp>
      <p:sp>
        <p:nvSpPr>
          <p:cNvPr id="4" name="文本框 3"/>
          <p:cNvSpPr txBox="1"/>
          <p:nvPr/>
        </p:nvSpPr>
        <p:spPr>
          <a:xfrm>
            <a:off x="1102995" y="1309370"/>
            <a:ext cx="9224010" cy="645160"/>
          </a:xfrm>
          <a:prstGeom prst="rect">
            <a:avLst/>
          </a:prstGeom>
          <a:noFill/>
        </p:spPr>
        <p:txBody>
          <a:bodyPr wrap="square" rtlCol="0" anchor="t">
            <a:spAutoFit/>
          </a:bodyPr>
          <a:lstStyle/>
          <a:p>
            <a:r>
              <a:rPr lang="zh-CN" altLang="en-US"/>
              <a:t>同一大方向的全部文献数据放在一起，细分方向可建立多个分组，方便检索。</a:t>
            </a:r>
          </a:p>
          <a:p>
            <a:r>
              <a:rPr lang="zh-CN" altLang="en-US"/>
              <a:t>顶部为快速搜索框，输入关键词进行检索，也可打开搜索面板进行详细检索。</a:t>
            </a:r>
          </a:p>
        </p:txBody>
      </p:sp>
      <p:pic>
        <p:nvPicPr>
          <p:cNvPr id="5" name="内容占位符 4"/>
          <p:cNvPicPr>
            <a:picLocks noGrp="1" noChangeAspect="1"/>
          </p:cNvPicPr>
          <p:nvPr>
            <p:ph idx="1"/>
          </p:nvPr>
        </p:nvPicPr>
        <p:blipFill>
          <a:blip r:embed="rId2"/>
          <a:stretch>
            <a:fillRect/>
          </a:stretch>
        </p:blipFill>
        <p:spPr>
          <a:xfrm>
            <a:off x="1189990" y="2052955"/>
            <a:ext cx="7883525" cy="4195445"/>
          </a:xfrm>
          <a:prstGeom prst="rect">
            <a:avLst/>
          </a:prstGeom>
        </p:spPr>
      </p:pic>
    </p:spTree>
    <p:extLst>
      <p:ext uri="{BB962C8B-B14F-4D97-AF65-F5344CB8AC3E}">
        <p14:creationId xmlns:p14="http://schemas.microsoft.com/office/powerpoint/2010/main" val="34883943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a:t>create a group and add references to it</a:t>
            </a:r>
            <a:endParaRPr lang="zh-CN" altLang="en-US" sz="3200" dirty="0"/>
          </a:p>
        </p:txBody>
      </p:sp>
      <p:sp>
        <p:nvSpPr>
          <p:cNvPr id="3" name="内容占位符 2"/>
          <p:cNvSpPr>
            <a:spLocks noGrp="1"/>
          </p:cNvSpPr>
          <p:nvPr>
            <p:ph idx="1"/>
          </p:nvPr>
        </p:nvSpPr>
        <p:spPr>
          <a:xfrm>
            <a:off x="1103312" y="1924050"/>
            <a:ext cx="8164513" cy="4324349"/>
          </a:xfrm>
        </p:spPr>
        <p:txBody>
          <a:bodyPr/>
          <a:lstStyle/>
          <a:p>
            <a:r>
              <a:rPr lang="en-US" altLang="zh-CN" dirty="0"/>
              <a:t>EndNote </a:t>
            </a:r>
            <a:r>
              <a:rPr lang="zh-CN" altLang="en-US" dirty="0"/>
              <a:t>可以为每个主题建立一个单独的群组（</a:t>
            </a:r>
            <a:r>
              <a:rPr lang="en-US" altLang="zh-CN" dirty="0"/>
              <a:t>group</a:t>
            </a:r>
            <a:r>
              <a:rPr lang="zh-CN" altLang="en-US" dirty="0"/>
              <a:t>），从而分类地进行管理</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0992" y="2755362"/>
            <a:ext cx="7818572" cy="3303807"/>
          </a:xfrm>
          <a:prstGeom prst="rect">
            <a:avLst/>
          </a:prstGeom>
        </p:spPr>
      </p:pic>
    </p:spTree>
    <p:extLst>
      <p:ext uri="{BB962C8B-B14F-4D97-AF65-F5344CB8AC3E}">
        <p14:creationId xmlns:p14="http://schemas.microsoft.com/office/powerpoint/2010/main" val="22180270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a:t>create a group and add references to it</a:t>
            </a:r>
            <a:endParaRPr lang="zh-CN" altLang="en-US" sz="3200" dirty="0"/>
          </a:p>
        </p:txBody>
      </p:sp>
      <p:pic>
        <p:nvPicPr>
          <p:cNvPr id="7" name="图片 6">
            <a:extLst>
              <a:ext uri="{FF2B5EF4-FFF2-40B4-BE49-F238E27FC236}">
                <a16:creationId xmlns:a16="http://schemas.microsoft.com/office/drawing/2014/main" id="{C680BE00-53A6-4730-AF7D-AB97578B5A55}"/>
              </a:ext>
            </a:extLst>
          </p:cNvPr>
          <p:cNvPicPr>
            <a:picLocks noChangeAspect="1"/>
          </p:cNvPicPr>
          <p:nvPr/>
        </p:nvPicPr>
        <p:blipFill rotWithShape="1">
          <a:blip r:embed="rId3"/>
          <a:srcRect l="18512" t="42055" r="19208" b="13767"/>
          <a:stretch/>
        </p:blipFill>
        <p:spPr>
          <a:xfrm>
            <a:off x="1408116" y="2045861"/>
            <a:ext cx="10257848" cy="3903526"/>
          </a:xfrm>
          <a:prstGeom prst="rect">
            <a:avLst/>
          </a:prstGeom>
        </p:spPr>
      </p:pic>
    </p:spTree>
    <p:extLst>
      <p:ext uri="{BB962C8B-B14F-4D97-AF65-F5344CB8AC3E}">
        <p14:creationId xmlns:p14="http://schemas.microsoft.com/office/powerpoint/2010/main" val="36302833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48970" y="868045"/>
            <a:ext cx="9832340" cy="645160"/>
          </a:xfrm>
          <a:prstGeom prst="rect">
            <a:avLst/>
          </a:prstGeom>
          <a:noFill/>
        </p:spPr>
        <p:txBody>
          <a:bodyPr wrap="square" rtlCol="0" anchor="t">
            <a:spAutoFit/>
          </a:bodyPr>
          <a:lstStyle/>
          <a:p>
            <a:r>
              <a:rPr lang="zh-CN" altLang="en-US">
                <a:sym typeface="+mn-ea"/>
              </a:rPr>
              <a:t>②Great Smart Group</a:t>
            </a:r>
            <a:r>
              <a:rPr lang="zh-CN" altLang="en-US"/>
              <a:t>例如，筛选当前数据库文献，将作者属于 China 的文献自动归为一组，此时便可以利用 Great Smart Group 功能进行创建分组，具体操作如下：</a:t>
            </a:r>
          </a:p>
        </p:txBody>
      </p:sp>
      <p:pic>
        <p:nvPicPr>
          <p:cNvPr id="5" name="内容占位符 4"/>
          <p:cNvPicPr>
            <a:picLocks noGrp="1" noChangeAspect="1"/>
          </p:cNvPicPr>
          <p:nvPr>
            <p:ph idx="1"/>
          </p:nvPr>
        </p:nvPicPr>
        <p:blipFill>
          <a:blip r:embed="rId2"/>
          <a:stretch>
            <a:fillRect/>
          </a:stretch>
        </p:blipFill>
        <p:spPr>
          <a:xfrm>
            <a:off x="1267460" y="1968500"/>
            <a:ext cx="7939405" cy="4195445"/>
          </a:xfrm>
          <a:prstGeom prst="rect">
            <a:avLst/>
          </a:prstGeom>
        </p:spPr>
      </p:pic>
      <p:pic>
        <p:nvPicPr>
          <p:cNvPr id="7" name="图片 6"/>
          <p:cNvPicPr>
            <a:picLocks noChangeAspect="1"/>
          </p:cNvPicPr>
          <p:nvPr/>
        </p:nvPicPr>
        <p:blipFill>
          <a:blip r:embed="rId3"/>
          <a:stretch>
            <a:fillRect/>
          </a:stretch>
        </p:blipFill>
        <p:spPr>
          <a:xfrm>
            <a:off x="563880" y="1968500"/>
            <a:ext cx="10481310" cy="4194810"/>
          </a:xfrm>
          <a:prstGeom prst="rect">
            <a:avLst/>
          </a:prstGeom>
        </p:spPr>
      </p:pic>
    </p:spTree>
    <p:extLst>
      <p:ext uri="{BB962C8B-B14F-4D97-AF65-F5344CB8AC3E}">
        <p14:creationId xmlns:p14="http://schemas.microsoft.com/office/powerpoint/2010/main" val="376258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61365" y="777875"/>
            <a:ext cx="9288780" cy="645160"/>
          </a:xfrm>
          <a:prstGeom prst="rect">
            <a:avLst/>
          </a:prstGeom>
          <a:noFill/>
        </p:spPr>
        <p:txBody>
          <a:bodyPr wrap="square" rtlCol="0" anchor="t">
            <a:spAutoFit/>
          </a:bodyPr>
          <a:lstStyle/>
          <a:p>
            <a:r>
              <a:rPr lang="zh-CN" altLang="en-US"/>
              <a:t>③Great Group Set：创建组集，相当于多个分组的集合，类似树形结构层次，但是只能是二层结构。</a:t>
            </a:r>
          </a:p>
        </p:txBody>
      </p:sp>
      <p:pic>
        <p:nvPicPr>
          <p:cNvPr id="5" name="内容占位符 4"/>
          <p:cNvPicPr>
            <a:picLocks noGrp="1" noChangeAspect="1"/>
          </p:cNvPicPr>
          <p:nvPr>
            <p:ph idx="1"/>
          </p:nvPr>
        </p:nvPicPr>
        <p:blipFill>
          <a:blip r:embed="rId2"/>
          <a:stretch>
            <a:fillRect/>
          </a:stretch>
        </p:blipFill>
        <p:spPr>
          <a:xfrm>
            <a:off x="1524000" y="2052955"/>
            <a:ext cx="7763510" cy="4195445"/>
          </a:xfrm>
          <a:prstGeom prst="rect">
            <a:avLst/>
          </a:prstGeom>
        </p:spPr>
      </p:pic>
    </p:spTree>
    <p:extLst>
      <p:ext uri="{BB962C8B-B14F-4D97-AF65-F5344CB8AC3E}">
        <p14:creationId xmlns:p14="http://schemas.microsoft.com/office/powerpoint/2010/main" val="1499645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a:t>create a group and add references to it</a:t>
            </a:r>
            <a:br>
              <a:rPr lang="en-US" altLang="zh-CN" sz="3200" dirty="0"/>
            </a:br>
            <a:r>
              <a:rPr lang="en-US" altLang="zh-CN" sz="3200" dirty="0"/>
              <a:t> </a:t>
            </a:r>
            <a:r>
              <a:rPr lang="en-US" altLang="zh-CN" sz="2000" dirty="0"/>
              <a:t>分组共享</a:t>
            </a:r>
          </a:p>
        </p:txBody>
      </p:sp>
      <p:grpSp>
        <p:nvGrpSpPr>
          <p:cNvPr id="15" name="组合 14"/>
          <p:cNvGrpSpPr/>
          <p:nvPr/>
        </p:nvGrpSpPr>
        <p:grpSpPr>
          <a:xfrm>
            <a:off x="1055169" y="1616702"/>
            <a:ext cx="8565266" cy="4618299"/>
            <a:chOff x="1863524" y="1574157"/>
            <a:chExt cx="8565266" cy="4618299"/>
          </a:xfrm>
        </p:grpSpPr>
        <p:pic>
          <p:nvPicPr>
            <p:cNvPr id="3" name="图片 2"/>
            <p:cNvPicPr>
              <a:picLocks noChangeAspect="1"/>
            </p:cNvPicPr>
            <p:nvPr/>
          </p:nvPicPr>
          <p:blipFill rotWithShape="1">
            <a:blip r:embed="rId3"/>
            <a:srcRect l="15285" t="21640" r="14462" b="7749"/>
            <a:stretch>
              <a:fillRect/>
            </a:stretch>
          </p:blipFill>
          <p:spPr>
            <a:xfrm>
              <a:off x="1863524" y="1574157"/>
              <a:ext cx="8565266" cy="4618299"/>
            </a:xfrm>
            <a:prstGeom prst="rect">
              <a:avLst/>
            </a:prstGeom>
          </p:spPr>
        </p:pic>
        <p:grpSp>
          <p:nvGrpSpPr>
            <p:cNvPr id="6" name="组合 5"/>
            <p:cNvGrpSpPr/>
            <p:nvPr/>
          </p:nvGrpSpPr>
          <p:grpSpPr>
            <a:xfrm>
              <a:off x="3681984" y="3792019"/>
              <a:ext cx="841248" cy="461665"/>
              <a:chOff x="3681984" y="3792019"/>
              <a:chExt cx="841248" cy="461665"/>
            </a:xfrm>
          </p:grpSpPr>
          <p:sp>
            <p:nvSpPr>
              <p:cNvPr id="4" name="对话气泡: 矩形 3"/>
              <p:cNvSpPr/>
              <p:nvPr/>
            </p:nvSpPr>
            <p:spPr>
              <a:xfrm>
                <a:off x="3681984" y="3830320"/>
                <a:ext cx="766572" cy="369315"/>
              </a:xfrm>
              <a:prstGeom prst="wedgeRectCallout">
                <a:avLst>
                  <a:gd name="adj1" fmla="val 65368"/>
                  <a:gd name="adj2" fmla="val 25062"/>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681984" y="3792019"/>
                <a:ext cx="841248" cy="461665"/>
              </a:xfrm>
              <a:prstGeom prst="rect">
                <a:avLst/>
              </a:prstGeom>
              <a:noFill/>
            </p:spPr>
            <p:txBody>
              <a:bodyPr wrap="square" rtlCol="0">
                <a:spAutoFit/>
              </a:bodyPr>
              <a:lstStyle/>
              <a:p>
                <a:r>
                  <a:rPr lang="zh-CN" altLang="en-US" sz="1200" dirty="0">
                    <a:solidFill>
                      <a:schemeClr val="bg1"/>
                    </a:solidFill>
                  </a:rPr>
                  <a:t>需要共享方的邮箱</a:t>
                </a:r>
              </a:p>
            </p:txBody>
          </p:sp>
        </p:grpSp>
        <p:grpSp>
          <p:nvGrpSpPr>
            <p:cNvPr id="12" name="组合 11"/>
            <p:cNvGrpSpPr/>
            <p:nvPr/>
          </p:nvGrpSpPr>
          <p:grpSpPr>
            <a:xfrm>
              <a:off x="3662426" y="4311075"/>
              <a:ext cx="841248" cy="287774"/>
              <a:chOff x="3737102" y="3849410"/>
              <a:chExt cx="841248" cy="287774"/>
            </a:xfrm>
          </p:grpSpPr>
          <p:sp>
            <p:nvSpPr>
              <p:cNvPr id="13" name="对话气泡: 矩形 12"/>
              <p:cNvSpPr/>
              <p:nvPr/>
            </p:nvSpPr>
            <p:spPr>
              <a:xfrm>
                <a:off x="3756660" y="3860185"/>
                <a:ext cx="766572" cy="276999"/>
              </a:xfrm>
              <a:prstGeom prst="wedgeRectCallout">
                <a:avLst>
                  <a:gd name="adj1" fmla="val 66031"/>
                  <a:gd name="adj2" fmla="val -19642"/>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3737102" y="3849410"/>
                <a:ext cx="841248" cy="276999"/>
              </a:xfrm>
              <a:prstGeom prst="rect">
                <a:avLst/>
              </a:prstGeom>
              <a:noFill/>
            </p:spPr>
            <p:txBody>
              <a:bodyPr wrap="square" rtlCol="0">
                <a:spAutoFit/>
              </a:bodyPr>
              <a:lstStyle/>
              <a:p>
                <a:r>
                  <a:rPr lang="zh-CN" altLang="en-US" sz="1200" dirty="0">
                    <a:solidFill>
                      <a:schemeClr val="bg1"/>
                    </a:solidFill>
                  </a:rPr>
                  <a:t>阅读权限</a:t>
                </a:r>
              </a:p>
            </p:txBody>
          </p:sp>
        </p:grpSp>
      </p:grpSp>
    </p:spTree>
    <p:extLst>
      <p:ext uri="{BB962C8B-B14F-4D97-AF65-F5344CB8AC3E}">
        <p14:creationId xmlns:p14="http://schemas.microsoft.com/office/powerpoint/2010/main" val="14519780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添加笔记</a:t>
            </a:r>
          </a:p>
        </p:txBody>
      </p:sp>
      <p:sp>
        <p:nvSpPr>
          <p:cNvPr id="4" name="文本框 3"/>
          <p:cNvSpPr txBox="1"/>
          <p:nvPr/>
        </p:nvSpPr>
        <p:spPr>
          <a:xfrm>
            <a:off x="882650" y="1208405"/>
            <a:ext cx="9831070" cy="645160"/>
          </a:xfrm>
          <a:prstGeom prst="rect">
            <a:avLst/>
          </a:prstGeom>
          <a:noFill/>
        </p:spPr>
        <p:txBody>
          <a:bodyPr wrap="square" rtlCol="0" anchor="t">
            <a:spAutoFit/>
          </a:bodyPr>
          <a:lstStyle/>
          <a:p>
            <a:r>
              <a:rPr lang="zh-CN" altLang="en-US"/>
              <a:t>有时候，我们可能需要同时一次性标记多篇文献（比如同时标记为“值得参</a:t>
            </a:r>
          </a:p>
          <a:p>
            <a:r>
              <a:rPr lang="zh-CN" altLang="en-US"/>
              <a:t>考”），此时可以利用批量添加笔记功能</a:t>
            </a:r>
          </a:p>
        </p:txBody>
      </p:sp>
      <p:pic>
        <p:nvPicPr>
          <p:cNvPr id="5" name="内容占位符 4"/>
          <p:cNvPicPr>
            <a:picLocks noGrp="1" noChangeAspect="1"/>
          </p:cNvPicPr>
          <p:nvPr>
            <p:ph idx="1"/>
          </p:nvPr>
        </p:nvPicPr>
        <p:blipFill>
          <a:blip r:embed="rId3"/>
          <a:stretch>
            <a:fillRect/>
          </a:stretch>
        </p:blipFill>
        <p:spPr>
          <a:xfrm>
            <a:off x="1033780" y="1998980"/>
            <a:ext cx="8134985" cy="4371340"/>
          </a:xfrm>
          <a:prstGeom prst="rect">
            <a:avLst/>
          </a:prstGeom>
        </p:spPr>
      </p:pic>
    </p:spTree>
    <p:extLst>
      <p:ext uri="{BB962C8B-B14F-4D97-AF65-F5344CB8AC3E}">
        <p14:creationId xmlns:p14="http://schemas.microsoft.com/office/powerpoint/2010/main" val="39420873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EndNote</a:t>
            </a:r>
            <a:endParaRPr lang="zh-CN" altLang="en-US" dirty="0"/>
          </a:p>
        </p:txBody>
      </p:sp>
      <p:sp>
        <p:nvSpPr>
          <p:cNvPr id="3" name="内容占位符 2"/>
          <p:cNvSpPr>
            <a:spLocks noGrp="1"/>
          </p:cNvSpPr>
          <p:nvPr>
            <p:ph idx="1"/>
          </p:nvPr>
        </p:nvSpPr>
        <p:spPr/>
        <p:txBody>
          <a:bodyPr/>
          <a:lstStyle/>
          <a:p>
            <a:r>
              <a:rPr lang="en-US" altLang="zh-CN" dirty="0"/>
              <a:t>EndNote </a:t>
            </a:r>
            <a:r>
              <a:rPr lang="zh-CN" altLang="en-US" dirty="0"/>
              <a:t>是一个文献目录管理软件</a:t>
            </a:r>
            <a:endParaRPr lang="en-US" altLang="zh-CN" dirty="0"/>
          </a:p>
          <a:p>
            <a:r>
              <a:rPr lang="zh-CN" altLang="en-US" dirty="0"/>
              <a:t>它可以用来创建个人参考文献库，管理目录和引用，撰写论文时，可以方便地插入所引用文献并按照格式进行编排</a:t>
            </a:r>
            <a:endParaRPr lang="en-US" altLang="zh-CN" dirty="0"/>
          </a:p>
          <a:p>
            <a:r>
              <a:rPr lang="zh-CN" altLang="en-US" dirty="0"/>
              <a:t>目前（</a:t>
            </a:r>
            <a:r>
              <a:rPr lang="en-US" altLang="zh-CN" dirty="0"/>
              <a:t>2020/10/7</a:t>
            </a:r>
            <a:r>
              <a:rPr lang="zh-CN" altLang="en-US" dirty="0"/>
              <a:t>）版本为 </a:t>
            </a:r>
            <a:r>
              <a:rPr lang="en-US" altLang="zh-CN" dirty="0"/>
              <a:t>EndNote X9</a:t>
            </a:r>
            <a:endParaRPr lang="zh-CN" altLang="en-US" dirty="0"/>
          </a:p>
        </p:txBody>
      </p:sp>
    </p:spTree>
    <p:extLst>
      <p:ext uri="{BB962C8B-B14F-4D97-AF65-F5344CB8AC3E}">
        <p14:creationId xmlns:p14="http://schemas.microsoft.com/office/powerpoint/2010/main" val="24699394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几个实用菜单功能</a:t>
            </a:r>
          </a:p>
        </p:txBody>
      </p:sp>
      <p:sp>
        <p:nvSpPr>
          <p:cNvPr id="4" name="文本框 3"/>
          <p:cNvSpPr txBox="1"/>
          <p:nvPr/>
        </p:nvSpPr>
        <p:spPr>
          <a:xfrm>
            <a:off x="973455" y="1280795"/>
            <a:ext cx="7196455" cy="368300"/>
          </a:xfrm>
          <a:prstGeom prst="rect">
            <a:avLst/>
          </a:prstGeom>
          <a:noFill/>
        </p:spPr>
        <p:txBody>
          <a:bodyPr wrap="square" rtlCol="0" anchor="t">
            <a:spAutoFit/>
          </a:bodyPr>
          <a:lstStyle/>
          <a:p>
            <a:r>
              <a:rPr lang="zh-CN" altLang="en-US"/>
              <a:t>① Compressed Library(enlx)</a:t>
            </a:r>
          </a:p>
        </p:txBody>
      </p:sp>
      <p:pic>
        <p:nvPicPr>
          <p:cNvPr id="5" name="内容占位符 4"/>
          <p:cNvPicPr>
            <a:picLocks noGrp="1" noChangeAspect="1"/>
          </p:cNvPicPr>
          <p:nvPr>
            <p:ph idx="1"/>
          </p:nvPr>
        </p:nvPicPr>
        <p:blipFill>
          <a:blip r:embed="rId3"/>
          <a:stretch>
            <a:fillRect/>
          </a:stretch>
        </p:blipFill>
        <p:spPr>
          <a:xfrm>
            <a:off x="1311275" y="2137410"/>
            <a:ext cx="5334000" cy="3454400"/>
          </a:xfrm>
          <a:prstGeom prst="rect">
            <a:avLst/>
          </a:prstGeom>
        </p:spPr>
      </p:pic>
    </p:spTree>
    <p:extLst>
      <p:ext uri="{BB962C8B-B14F-4D97-AF65-F5344CB8AC3E}">
        <p14:creationId xmlns:p14="http://schemas.microsoft.com/office/powerpoint/2010/main" val="30025427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v</a:t>
            </a:r>
          </a:p>
        </p:txBody>
      </p:sp>
      <p:sp>
        <p:nvSpPr>
          <p:cNvPr id="4" name="文本框 3"/>
          <p:cNvSpPr txBox="1"/>
          <p:nvPr/>
        </p:nvSpPr>
        <p:spPr>
          <a:xfrm>
            <a:off x="1323340" y="1054100"/>
            <a:ext cx="2540000" cy="368300"/>
          </a:xfrm>
          <a:prstGeom prst="rect">
            <a:avLst/>
          </a:prstGeom>
          <a:noFill/>
        </p:spPr>
        <p:txBody>
          <a:bodyPr wrap="square" rtlCol="0" anchor="t">
            <a:spAutoFit/>
          </a:bodyPr>
          <a:lstStyle/>
          <a:p>
            <a:r>
              <a:rPr lang="zh-CN" altLang="en-US"/>
              <a:t>② Preferences</a:t>
            </a:r>
          </a:p>
        </p:txBody>
      </p:sp>
      <p:pic>
        <p:nvPicPr>
          <p:cNvPr id="5" name="内容占位符 4"/>
          <p:cNvPicPr>
            <a:picLocks noGrp="1" noChangeAspect="1"/>
          </p:cNvPicPr>
          <p:nvPr>
            <p:ph idx="1"/>
          </p:nvPr>
        </p:nvPicPr>
        <p:blipFill>
          <a:blip r:embed="rId3"/>
          <a:stretch>
            <a:fillRect/>
          </a:stretch>
        </p:blipFill>
        <p:spPr>
          <a:xfrm>
            <a:off x="3165475" y="1853565"/>
            <a:ext cx="4366260" cy="4608195"/>
          </a:xfrm>
          <a:prstGeom prst="rect">
            <a:avLst/>
          </a:prstGeom>
        </p:spPr>
      </p:pic>
    </p:spTree>
    <p:extLst>
      <p:ext uri="{BB962C8B-B14F-4D97-AF65-F5344CB8AC3E}">
        <p14:creationId xmlns:p14="http://schemas.microsoft.com/office/powerpoint/2010/main" val="37114691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5130" y="462243"/>
            <a:ext cx="9404723" cy="1400530"/>
          </a:xfrm>
        </p:spPr>
        <p:txBody>
          <a:bodyPr/>
          <a:lstStyle/>
          <a:p>
            <a:r>
              <a:rPr lang="en-US" altLang="zh-CN" sz="3200" dirty="0"/>
              <a:t>plug-in in Word</a:t>
            </a:r>
            <a:endParaRPr lang="zh-CN" altLang="en-US" sz="3200" dirty="0"/>
          </a:p>
        </p:txBody>
      </p:sp>
      <p:sp>
        <p:nvSpPr>
          <p:cNvPr id="3" name="内容占位符 2"/>
          <p:cNvSpPr>
            <a:spLocks noGrp="1"/>
          </p:cNvSpPr>
          <p:nvPr>
            <p:ph idx="1"/>
          </p:nvPr>
        </p:nvSpPr>
        <p:spPr bwMode="auto"/>
        <p:txBody>
          <a:bodyPr/>
          <a:lstStyle/>
          <a:p>
            <a:r>
              <a:rPr lang="zh-CN" altLang="en-US" dirty="0"/>
              <a:t>如何插入参考文献</a:t>
            </a:r>
            <a:endParaRPr lang="en-US" altLang="zh-CN" dirty="0"/>
          </a:p>
          <a:p>
            <a:endParaRPr lang="en-US" altLang="zh-CN" dirty="0"/>
          </a:p>
          <a:p>
            <a:r>
              <a:rPr lang="zh-CN" altLang="en-US" dirty="0"/>
              <a:t>如何编辑参考文献格式</a:t>
            </a:r>
            <a:endParaRPr lang="en-US" altLang="zh-CN" dirty="0"/>
          </a:p>
          <a:p>
            <a:endParaRPr lang="en-US" altLang="zh-CN" dirty="0"/>
          </a:p>
          <a:p>
            <a:r>
              <a:rPr lang="zh-CN" altLang="en-US" dirty="0"/>
              <a:t>如何手动修改参考文献格式</a:t>
            </a:r>
          </a:p>
        </p:txBody>
      </p:sp>
    </p:spTree>
    <p:extLst>
      <p:ext uri="{BB962C8B-B14F-4D97-AF65-F5344CB8AC3E}">
        <p14:creationId xmlns:p14="http://schemas.microsoft.com/office/powerpoint/2010/main" val="4511575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5130" y="462243"/>
            <a:ext cx="9404723" cy="1400530"/>
          </a:xfrm>
        </p:spPr>
        <p:txBody>
          <a:bodyPr/>
          <a:lstStyle/>
          <a:p>
            <a:r>
              <a:rPr lang="en-US" altLang="zh-CN" sz="3200" dirty="0"/>
              <a:t>plug-in in Word</a:t>
            </a:r>
            <a:endParaRPr lang="zh-CN" altLang="en-US" sz="3200" dirty="0"/>
          </a:p>
        </p:txBody>
      </p:sp>
      <p:sp>
        <p:nvSpPr>
          <p:cNvPr id="3" name="内容占位符 2"/>
          <p:cNvSpPr>
            <a:spLocks noGrp="1"/>
          </p:cNvSpPr>
          <p:nvPr>
            <p:ph idx="1"/>
          </p:nvPr>
        </p:nvSpPr>
        <p:spPr bwMode="auto"/>
        <p:txBody>
          <a:bodyPr/>
          <a:lstStyle/>
          <a:p>
            <a:r>
              <a:rPr lang="zh-CN" altLang="en-US" dirty="0"/>
              <a:t>安装完成后，</a:t>
            </a:r>
            <a:r>
              <a:rPr lang="en-US" altLang="zh-CN" dirty="0"/>
              <a:t>Microsoft Word </a:t>
            </a:r>
            <a:r>
              <a:rPr lang="zh-CN" altLang="en-US" dirty="0"/>
              <a:t>会自动出现 </a:t>
            </a:r>
            <a:r>
              <a:rPr lang="en-US" altLang="zh-CN" dirty="0"/>
              <a:t>EndNote </a:t>
            </a:r>
            <a:r>
              <a:rPr lang="zh-CN" altLang="en-US" dirty="0"/>
              <a:t>插件，从而允许用户边书写论文边插入参考文献，并管理相关格式</a:t>
            </a:r>
          </a:p>
        </p:txBody>
      </p:sp>
      <p:pic>
        <p:nvPicPr>
          <p:cNvPr id="4" name="图片 3"/>
          <p:cNvPicPr>
            <a:picLocks noChangeAspect="1"/>
          </p:cNvPicPr>
          <p:nvPr/>
        </p:nvPicPr>
        <p:blipFill>
          <a:blip r:embed="rId2"/>
          <a:stretch>
            <a:fillRect/>
          </a:stretch>
        </p:blipFill>
        <p:spPr>
          <a:xfrm>
            <a:off x="1103312" y="3531533"/>
            <a:ext cx="9848850" cy="1238250"/>
          </a:xfrm>
          <a:prstGeom prst="rect">
            <a:avLst/>
          </a:prstGeom>
        </p:spPr>
      </p:pic>
    </p:spTree>
    <p:extLst>
      <p:ext uri="{BB962C8B-B14F-4D97-AF65-F5344CB8AC3E}">
        <p14:creationId xmlns:p14="http://schemas.microsoft.com/office/powerpoint/2010/main" val="1814442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5130" y="462243"/>
            <a:ext cx="9404723" cy="1400530"/>
          </a:xfrm>
        </p:spPr>
        <p:txBody>
          <a:bodyPr/>
          <a:lstStyle/>
          <a:p>
            <a:r>
              <a:rPr lang="en-US" altLang="zh-CN" sz="3200" dirty="0"/>
              <a:t>Insert </a:t>
            </a:r>
            <a:r>
              <a:rPr lang="en-US" altLang="zh-CN" sz="3200" dirty="0" smtClean="0"/>
              <a:t>Citation-1</a:t>
            </a:r>
            <a:endParaRPr lang="zh-CN" altLang="en-US" sz="3200" dirty="0"/>
          </a:p>
        </p:txBody>
      </p:sp>
      <p:pic>
        <p:nvPicPr>
          <p:cNvPr id="8" name="图片 7">
            <a:extLst>
              <a:ext uri="{FF2B5EF4-FFF2-40B4-BE49-F238E27FC236}">
                <a16:creationId xmlns:a16="http://schemas.microsoft.com/office/drawing/2014/main" id="{D0EBD1F9-B48F-457F-8669-BEF8ADED672F}"/>
              </a:ext>
            </a:extLst>
          </p:cNvPr>
          <p:cNvPicPr>
            <a:picLocks noChangeAspect="1"/>
          </p:cNvPicPr>
          <p:nvPr/>
        </p:nvPicPr>
        <p:blipFill rotWithShape="1">
          <a:blip r:embed="rId3"/>
          <a:srcRect l="22861" t="34296" r="22945" b="11840"/>
          <a:stretch/>
        </p:blipFill>
        <p:spPr>
          <a:xfrm>
            <a:off x="2017953" y="1333140"/>
            <a:ext cx="7861433" cy="4191720"/>
          </a:xfrm>
          <a:prstGeom prst="rect">
            <a:avLst/>
          </a:prstGeom>
        </p:spPr>
      </p:pic>
      <p:grpSp>
        <p:nvGrpSpPr>
          <p:cNvPr id="13" name="组合 12">
            <a:extLst>
              <a:ext uri="{FF2B5EF4-FFF2-40B4-BE49-F238E27FC236}">
                <a16:creationId xmlns:a16="http://schemas.microsoft.com/office/drawing/2014/main" id="{6F66EDC9-FE71-4061-BDF2-50ADCA0715AB}"/>
              </a:ext>
            </a:extLst>
          </p:cNvPr>
          <p:cNvGrpSpPr/>
          <p:nvPr/>
        </p:nvGrpSpPr>
        <p:grpSpPr>
          <a:xfrm>
            <a:off x="1330939" y="3209785"/>
            <a:ext cx="9235459" cy="3185972"/>
            <a:chOff x="1330939" y="3209785"/>
            <a:chExt cx="9235459" cy="3185972"/>
          </a:xfrm>
        </p:grpSpPr>
        <p:pic>
          <p:nvPicPr>
            <p:cNvPr id="9" name="图片 8">
              <a:extLst>
                <a:ext uri="{FF2B5EF4-FFF2-40B4-BE49-F238E27FC236}">
                  <a16:creationId xmlns:a16="http://schemas.microsoft.com/office/drawing/2014/main" id="{BEA3DD75-7A26-42CF-94F4-FBB2D6A062DA}"/>
                </a:ext>
              </a:extLst>
            </p:cNvPr>
            <p:cNvPicPr>
              <a:picLocks noChangeAspect="1"/>
            </p:cNvPicPr>
            <p:nvPr/>
          </p:nvPicPr>
          <p:blipFill rotWithShape="1">
            <a:blip r:embed="rId4"/>
            <a:srcRect l="10416" t="33145" r="13834" b="18143"/>
            <a:stretch/>
          </p:blipFill>
          <p:spPr>
            <a:xfrm>
              <a:off x="1330939" y="3209785"/>
              <a:ext cx="9235459" cy="3185972"/>
            </a:xfrm>
            <a:prstGeom prst="rect">
              <a:avLst/>
            </a:prstGeom>
          </p:spPr>
        </p:pic>
        <p:grpSp>
          <p:nvGrpSpPr>
            <p:cNvPr id="12" name="组合 11">
              <a:extLst>
                <a:ext uri="{FF2B5EF4-FFF2-40B4-BE49-F238E27FC236}">
                  <a16:creationId xmlns:a16="http://schemas.microsoft.com/office/drawing/2014/main" id="{007CC494-B17A-419A-A77A-850032A41B4F}"/>
                </a:ext>
              </a:extLst>
            </p:cNvPr>
            <p:cNvGrpSpPr/>
            <p:nvPr/>
          </p:nvGrpSpPr>
          <p:grpSpPr>
            <a:xfrm>
              <a:off x="4279612" y="3921760"/>
              <a:ext cx="1198880" cy="568960"/>
              <a:chOff x="4279612" y="3921760"/>
              <a:chExt cx="1198880" cy="568960"/>
            </a:xfrm>
          </p:grpSpPr>
          <p:sp>
            <p:nvSpPr>
              <p:cNvPr id="10" name="对话气泡: 矩形 9">
                <a:extLst>
                  <a:ext uri="{FF2B5EF4-FFF2-40B4-BE49-F238E27FC236}">
                    <a16:creationId xmlns:a16="http://schemas.microsoft.com/office/drawing/2014/main" id="{B0F2EECB-FD46-4C3B-BC48-849D91671900}"/>
                  </a:ext>
                </a:extLst>
              </p:cNvPr>
              <p:cNvSpPr/>
              <p:nvPr/>
            </p:nvSpPr>
            <p:spPr>
              <a:xfrm rot="10800000">
                <a:off x="4279612" y="3921760"/>
                <a:ext cx="1198880" cy="568960"/>
              </a:xfrm>
              <a:prstGeom prst="wedgeRectCallout">
                <a:avLst>
                  <a:gd name="adj1" fmla="val -19986"/>
                  <a:gd name="adj2" fmla="val 73214"/>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0C5568E6-2222-41B5-8DDE-37E94420F4C0}"/>
                  </a:ext>
                </a:extLst>
              </p:cNvPr>
              <p:cNvSpPr txBox="1"/>
              <p:nvPr/>
            </p:nvSpPr>
            <p:spPr>
              <a:xfrm>
                <a:off x="4282147" y="4021574"/>
                <a:ext cx="1107996" cy="369332"/>
              </a:xfrm>
              <a:prstGeom prst="rect">
                <a:avLst/>
              </a:prstGeom>
              <a:noFill/>
            </p:spPr>
            <p:txBody>
              <a:bodyPr wrap="none" rtlCol="0">
                <a:spAutoFit/>
              </a:bodyPr>
              <a:lstStyle/>
              <a:p>
                <a:r>
                  <a:rPr lang="zh-CN" altLang="en-US" dirty="0">
                    <a:solidFill>
                      <a:schemeClr val="bg1"/>
                    </a:solidFill>
                  </a:rPr>
                  <a:t>引用文献</a:t>
                </a:r>
              </a:p>
            </p:txBody>
          </p:sp>
        </p:grpSp>
      </p:grpSp>
    </p:spTree>
    <p:extLst>
      <p:ext uri="{BB962C8B-B14F-4D97-AF65-F5344CB8AC3E}">
        <p14:creationId xmlns:p14="http://schemas.microsoft.com/office/powerpoint/2010/main" val="1661235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97DCBE-C369-4B38-9EAE-24B2547DFB37}"/>
              </a:ext>
            </a:extLst>
          </p:cNvPr>
          <p:cNvSpPr>
            <a:spLocks noGrp="1"/>
          </p:cNvSpPr>
          <p:nvPr>
            <p:ph type="title"/>
          </p:nvPr>
        </p:nvSpPr>
        <p:spPr/>
        <p:txBody>
          <a:bodyPr/>
          <a:lstStyle/>
          <a:p>
            <a:r>
              <a:rPr lang="en-US" altLang="zh-CN" sz="3200" dirty="0"/>
              <a:t>Insert </a:t>
            </a:r>
            <a:r>
              <a:rPr lang="en-US" altLang="zh-CN" sz="3200" dirty="0" smtClean="0"/>
              <a:t>Citation-2</a:t>
            </a:r>
            <a:endParaRPr lang="zh-CN" altLang="en-US" sz="3200" dirty="0"/>
          </a:p>
        </p:txBody>
      </p:sp>
      <p:pic>
        <p:nvPicPr>
          <p:cNvPr id="4" name="图片 3">
            <a:extLst>
              <a:ext uri="{FF2B5EF4-FFF2-40B4-BE49-F238E27FC236}">
                <a16:creationId xmlns:a16="http://schemas.microsoft.com/office/drawing/2014/main" id="{56121EB0-DB73-458B-A707-8DAD9E6429BC}"/>
              </a:ext>
            </a:extLst>
          </p:cNvPr>
          <p:cNvPicPr>
            <a:picLocks noChangeAspect="1"/>
          </p:cNvPicPr>
          <p:nvPr/>
        </p:nvPicPr>
        <p:blipFill rotWithShape="1">
          <a:blip r:embed="rId3"/>
          <a:srcRect r="15348" b="-70"/>
          <a:stretch/>
        </p:blipFill>
        <p:spPr>
          <a:xfrm>
            <a:off x="1103312" y="1288230"/>
            <a:ext cx="8063837" cy="5117052"/>
          </a:xfrm>
          <a:prstGeom prst="rect">
            <a:avLst/>
          </a:prstGeom>
        </p:spPr>
      </p:pic>
      <p:sp>
        <p:nvSpPr>
          <p:cNvPr id="5" name="文本框 4">
            <a:extLst>
              <a:ext uri="{FF2B5EF4-FFF2-40B4-BE49-F238E27FC236}">
                <a16:creationId xmlns:a16="http://schemas.microsoft.com/office/drawing/2014/main" id="{1B5296FC-B9FE-49E5-B814-FB5F43E1089A}"/>
              </a:ext>
            </a:extLst>
          </p:cNvPr>
          <p:cNvSpPr txBox="1"/>
          <p:nvPr/>
        </p:nvSpPr>
        <p:spPr>
          <a:xfrm>
            <a:off x="1152144" y="2548128"/>
            <a:ext cx="1536192" cy="461665"/>
          </a:xfrm>
          <a:prstGeom prst="rect">
            <a:avLst/>
          </a:prstGeom>
          <a:noFill/>
        </p:spPr>
        <p:txBody>
          <a:bodyPr wrap="square" rtlCol="0">
            <a:spAutoFit/>
          </a:bodyPr>
          <a:lstStyle/>
          <a:p>
            <a:r>
              <a:rPr lang="zh-CN" altLang="en-US" sz="1200" dirty="0">
                <a:solidFill>
                  <a:srgbClr val="FF0000"/>
                </a:solidFill>
              </a:rPr>
              <a:t>在</a:t>
            </a:r>
            <a:r>
              <a:rPr lang="en-US" altLang="zh-CN" sz="1200" dirty="0">
                <a:solidFill>
                  <a:srgbClr val="FF0000"/>
                </a:solidFill>
              </a:rPr>
              <a:t>Word</a:t>
            </a:r>
            <a:r>
              <a:rPr lang="zh-CN" altLang="en-US" sz="1200" dirty="0">
                <a:solidFill>
                  <a:srgbClr val="FF0000"/>
                </a:solidFill>
              </a:rPr>
              <a:t>菜单栏中选择</a:t>
            </a:r>
            <a:r>
              <a:rPr lang="en-US" altLang="zh-CN" sz="1200" dirty="0">
                <a:solidFill>
                  <a:srgbClr val="FF0000"/>
                </a:solidFill>
              </a:rPr>
              <a:t>Insert Citation</a:t>
            </a:r>
            <a:endParaRPr lang="zh-CN" altLang="en-US" sz="1200" dirty="0">
              <a:solidFill>
                <a:srgbClr val="FF0000"/>
              </a:solidFill>
            </a:endParaRPr>
          </a:p>
        </p:txBody>
      </p:sp>
      <p:sp>
        <p:nvSpPr>
          <p:cNvPr id="7" name="文本框 6">
            <a:extLst>
              <a:ext uri="{FF2B5EF4-FFF2-40B4-BE49-F238E27FC236}">
                <a16:creationId xmlns:a16="http://schemas.microsoft.com/office/drawing/2014/main" id="{E18B233E-C06C-4825-B1B3-7290B3C284C7}"/>
              </a:ext>
            </a:extLst>
          </p:cNvPr>
          <p:cNvSpPr txBox="1"/>
          <p:nvPr/>
        </p:nvSpPr>
        <p:spPr>
          <a:xfrm>
            <a:off x="5736336" y="1746699"/>
            <a:ext cx="1414272" cy="461665"/>
          </a:xfrm>
          <a:prstGeom prst="rect">
            <a:avLst/>
          </a:prstGeom>
          <a:noFill/>
        </p:spPr>
        <p:txBody>
          <a:bodyPr wrap="square" rtlCol="0">
            <a:spAutoFit/>
          </a:bodyPr>
          <a:lstStyle/>
          <a:p>
            <a:r>
              <a:rPr lang="zh-CN" altLang="en-US" sz="1200" dirty="0">
                <a:solidFill>
                  <a:srgbClr val="FF0000"/>
                </a:solidFill>
              </a:rPr>
              <a:t>在弹出的对话框中选择相应的文献</a:t>
            </a:r>
          </a:p>
        </p:txBody>
      </p:sp>
      <p:sp>
        <p:nvSpPr>
          <p:cNvPr id="9" name="文本框 8">
            <a:extLst>
              <a:ext uri="{FF2B5EF4-FFF2-40B4-BE49-F238E27FC236}">
                <a16:creationId xmlns:a16="http://schemas.microsoft.com/office/drawing/2014/main" id="{7FAC0E1A-6E88-4725-B87A-B5165BC75390}"/>
              </a:ext>
            </a:extLst>
          </p:cNvPr>
          <p:cNvSpPr txBox="1"/>
          <p:nvPr/>
        </p:nvSpPr>
        <p:spPr>
          <a:xfrm>
            <a:off x="9381884" y="1578632"/>
            <a:ext cx="2401748" cy="1938992"/>
          </a:xfrm>
          <a:prstGeom prst="rect">
            <a:avLst/>
          </a:prstGeom>
          <a:noFill/>
        </p:spPr>
        <p:txBody>
          <a:bodyPr wrap="square" rtlCol="0">
            <a:spAutoFit/>
          </a:bodyPr>
          <a:lstStyle/>
          <a:p>
            <a:r>
              <a:rPr lang="zh-CN" altLang="en-US" sz="2000" dirty="0"/>
              <a:t>另一种方式：</a:t>
            </a:r>
            <a:endParaRPr lang="en-US" altLang="zh-CN" sz="2000" dirty="0"/>
          </a:p>
          <a:p>
            <a:pPr algn="just"/>
            <a:r>
              <a:rPr lang="zh-CN" altLang="en-US" sz="2000" dirty="0"/>
              <a:t>在</a:t>
            </a:r>
            <a:r>
              <a:rPr lang="en-US" altLang="zh-CN" sz="2000" dirty="0"/>
              <a:t>EndNote</a:t>
            </a:r>
            <a:r>
              <a:rPr lang="zh-CN" altLang="en-US" sz="2000" dirty="0"/>
              <a:t>中选择相应的文献，然后在</a:t>
            </a:r>
            <a:r>
              <a:rPr lang="en-US" altLang="zh-CN" sz="2000" dirty="0"/>
              <a:t>Word</a:t>
            </a:r>
            <a:r>
              <a:rPr lang="zh-CN" altLang="en-US" sz="2000" dirty="0"/>
              <a:t>菜单栏中选择</a:t>
            </a:r>
            <a:r>
              <a:rPr lang="en-US" altLang="zh-CN" sz="2000" dirty="0"/>
              <a:t>Insert Selected Citation</a:t>
            </a:r>
            <a:endParaRPr lang="zh-CN" altLang="en-US" sz="2000" dirty="0"/>
          </a:p>
        </p:txBody>
      </p:sp>
      <p:sp>
        <p:nvSpPr>
          <p:cNvPr id="11" name="文本框 10">
            <a:extLst>
              <a:ext uri="{FF2B5EF4-FFF2-40B4-BE49-F238E27FC236}">
                <a16:creationId xmlns:a16="http://schemas.microsoft.com/office/drawing/2014/main" id="{FD91325C-F89B-4B6B-BE15-64479D248501}"/>
              </a:ext>
            </a:extLst>
          </p:cNvPr>
          <p:cNvSpPr txBox="1"/>
          <p:nvPr/>
        </p:nvSpPr>
        <p:spPr>
          <a:xfrm>
            <a:off x="7193799" y="5004753"/>
            <a:ext cx="1414272" cy="276999"/>
          </a:xfrm>
          <a:prstGeom prst="rect">
            <a:avLst/>
          </a:prstGeom>
          <a:noFill/>
        </p:spPr>
        <p:txBody>
          <a:bodyPr wrap="square" rtlCol="0">
            <a:spAutoFit/>
          </a:bodyPr>
          <a:lstStyle/>
          <a:p>
            <a:r>
              <a:rPr lang="zh-CN" altLang="en-US" sz="1200" dirty="0">
                <a:solidFill>
                  <a:srgbClr val="FF0000"/>
                </a:solidFill>
              </a:rPr>
              <a:t>选择插入引用格式</a:t>
            </a:r>
          </a:p>
        </p:txBody>
      </p:sp>
      <p:sp>
        <p:nvSpPr>
          <p:cNvPr id="13" name="文本框 12">
            <a:extLst>
              <a:ext uri="{FF2B5EF4-FFF2-40B4-BE49-F238E27FC236}">
                <a16:creationId xmlns:a16="http://schemas.microsoft.com/office/drawing/2014/main" id="{C1ADB8FC-634E-402D-BFC8-66E547954BCD}"/>
              </a:ext>
            </a:extLst>
          </p:cNvPr>
          <p:cNvSpPr txBox="1"/>
          <p:nvPr/>
        </p:nvSpPr>
        <p:spPr>
          <a:xfrm>
            <a:off x="9381884" y="4938383"/>
            <a:ext cx="2401748" cy="1323439"/>
          </a:xfrm>
          <a:prstGeom prst="rect">
            <a:avLst/>
          </a:prstGeom>
          <a:noFill/>
        </p:spPr>
        <p:txBody>
          <a:bodyPr wrap="square" rtlCol="0">
            <a:spAutoFit/>
          </a:bodyPr>
          <a:lstStyle/>
          <a:p>
            <a:r>
              <a:rPr lang="zh-CN" altLang="en-US" sz="2000" dirty="0"/>
              <a:t>插入格式：</a:t>
            </a:r>
            <a:r>
              <a:rPr lang="en-US" altLang="zh-CN" sz="2000" dirty="0"/>
              <a:t>EndNote</a:t>
            </a:r>
            <a:r>
              <a:rPr lang="zh-CN" altLang="en-US" sz="2000" dirty="0"/>
              <a:t>可以选择插入包括作者等不同格式</a:t>
            </a:r>
            <a:endParaRPr lang="en-US" altLang="zh-CN" sz="2000" dirty="0"/>
          </a:p>
        </p:txBody>
      </p:sp>
      <p:cxnSp>
        <p:nvCxnSpPr>
          <p:cNvPr id="14" name="直接箭头连接符 13">
            <a:extLst>
              <a:ext uri="{FF2B5EF4-FFF2-40B4-BE49-F238E27FC236}">
                <a16:creationId xmlns:a16="http://schemas.microsoft.com/office/drawing/2014/main" id="{0999D90E-0087-466E-B4F3-0249BB7D629F}"/>
              </a:ext>
            </a:extLst>
          </p:cNvPr>
          <p:cNvCxnSpPr/>
          <p:nvPr/>
        </p:nvCxnSpPr>
        <p:spPr bwMode="auto">
          <a:xfrm flipH="1">
            <a:off x="8715438" y="5128271"/>
            <a:ext cx="720080" cy="151097"/>
          </a:xfrm>
          <a:prstGeom prst="straightConnector1">
            <a:avLst/>
          </a:prstGeom>
          <a:solidFill>
            <a:schemeClr val="accent1"/>
          </a:solidFill>
          <a:ln w="41275" cap="flat" cmpd="sng" algn="ctr">
            <a:solidFill>
              <a:srgbClr val="FF0000"/>
            </a:solidFill>
            <a:prstDash val="solid"/>
            <a:miter lim="800000"/>
            <a:headEnd type="none" w="lg" len="lg"/>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1237333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8023C1-6F0A-4ADC-B43F-60C0550586A3}"/>
              </a:ext>
            </a:extLst>
          </p:cNvPr>
          <p:cNvSpPr>
            <a:spLocks noGrp="1"/>
          </p:cNvSpPr>
          <p:nvPr>
            <p:ph type="title"/>
          </p:nvPr>
        </p:nvSpPr>
        <p:spPr/>
        <p:txBody>
          <a:bodyPr/>
          <a:lstStyle/>
          <a:p>
            <a:r>
              <a:rPr lang="en-US" altLang="zh-CN" sz="3200" dirty="0"/>
              <a:t>Insert </a:t>
            </a:r>
            <a:r>
              <a:rPr lang="en-US" altLang="zh-CN" sz="3200" dirty="0" smtClean="0"/>
              <a:t>Citation-3</a:t>
            </a:r>
            <a:endParaRPr lang="zh-CN" altLang="en-US" sz="3200" dirty="0"/>
          </a:p>
        </p:txBody>
      </p:sp>
      <p:sp>
        <p:nvSpPr>
          <p:cNvPr id="3" name="内容占位符 2">
            <a:extLst>
              <a:ext uri="{FF2B5EF4-FFF2-40B4-BE49-F238E27FC236}">
                <a16:creationId xmlns:a16="http://schemas.microsoft.com/office/drawing/2014/main" id="{235744DC-E832-4CF9-94BD-37599E9E46F2}"/>
              </a:ext>
            </a:extLst>
          </p:cNvPr>
          <p:cNvSpPr>
            <a:spLocks noGrp="1"/>
          </p:cNvSpPr>
          <p:nvPr>
            <p:ph idx="1"/>
          </p:nvPr>
        </p:nvSpPr>
        <p:spPr/>
        <p:txBody>
          <a:bodyPr/>
          <a:lstStyle/>
          <a:p>
            <a:r>
              <a:rPr lang="zh-CN" altLang="en-US" dirty="0"/>
              <a:t>拷贝</a:t>
            </a:r>
            <a:r>
              <a:rPr lang="en-US" altLang="zh-CN" dirty="0"/>
              <a:t>-</a:t>
            </a:r>
            <a:r>
              <a:rPr lang="zh-CN" altLang="en-US" dirty="0"/>
              <a:t>复制：在</a:t>
            </a:r>
            <a:r>
              <a:rPr lang="en-US" altLang="zh-CN" dirty="0"/>
              <a:t>EndNote</a:t>
            </a:r>
            <a:r>
              <a:rPr lang="zh-CN" altLang="en-US" dirty="0"/>
              <a:t>中选中相应文献，右键选择</a:t>
            </a:r>
            <a:r>
              <a:rPr lang="en-US" altLang="zh-CN" dirty="0"/>
              <a:t>Copy</a:t>
            </a:r>
            <a:r>
              <a:rPr lang="zh-CN" altLang="en-US" dirty="0"/>
              <a:t>，在</a:t>
            </a:r>
            <a:r>
              <a:rPr lang="en-US" altLang="zh-CN" dirty="0"/>
              <a:t>Word</a:t>
            </a:r>
            <a:r>
              <a:rPr lang="zh-CN" altLang="en-US" dirty="0"/>
              <a:t>相应位置处粘贴即可</a:t>
            </a:r>
          </a:p>
        </p:txBody>
      </p:sp>
      <p:pic>
        <p:nvPicPr>
          <p:cNvPr id="5" name="图片 4">
            <a:extLst>
              <a:ext uri="{FF2B5EF4-FFF2-40B4-BE49-F238E27FC236}">
                <a16:creationId xmlns:a16="http://schemas.microsoft.com/office/drawing/2014/main" id="{0E7513BD-2916-4CCA-A5DB-50269A3DBB5F}"/>
              </a:ext>
            </a:extLst>
          </p:cNvPr>
          <p:cNvPicPr>
            <a:picLocks noChangeAspect="1"/>
          </p:cNvPicPr>
          <p:nvPr/>
        </p:nvPicPr>
        <p:blipFill rotWithShape="1">
          <a:blip r:embed="rId2"/>
          <a:srcRect b="11781"/>
          <a:stretch/>
        </p:blipFill>
        <p:spPr>
          <a:xfrm>
            <a:off x="1554728" y="2797104"/>
            <a:ext cx="9541067" cy="3105987"/>
          </a:xfrm>
          <a:prstGeom prst="rect">
            <a:avLst/>
          </a:prstGeom>
        </p:spPr>
      </p:pic>
    </p:spTree>
    <p:extLst>
      <p:ext uri="{BB962C8B-B14F-4D97-AF65-F5344CB8AC3E}">
        <p14:creationId xmlns:p14="http://schemas.microsoft.com/office/powerpoint/2010/main" val="10096829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8023C1-6F0A-4ADC-B43F-60C0550586A3}"/>
              </a:ext>
            </a:extLst>
          </p:cNvPr>
          <p:cNvSpPr>
            <a:spLocks noGrp="1"/>
          </p:cNvSpPr>
          <p:nvPr>
            <p:ph type="title"/>
          </p:nvPr>
        </p:nvSpPr>
        <p:spPr/>
        <p:txBody>
          <a:bodyPr/>
          <a:lstStyle/>
          <a:p>
            <a:r>
              <a:rPr lang="en-US" altLang="zh-CN" sz="3200" dirty="0"/>
              <a:t>Insert </a:t>
            </a:r>
            <a:r>
              <a:rPr lang="en-US" altLang="zh-CN" sz="3200" dirty="0" smtClean="0"/>
              <a:t>Citation-4</a:t>
            </a:r>
            <a:endParaRPr lang="zh-CN" altLang="en-US" sz="3200" dirty="0"/>
          </a:p>
        </p:txBody>
      </p:sp>
      <p:sp>
        <p:nvSpPr>
          <p:cNvPr id="3" name="内容占位符 2">
            <a:extLst>
              <a:ext uri="{FF2B5EF4-FFF2-40B4-BE49-F238E27FC236}">
                <a16:creationId xmlns:a16="http://schemas.microsoft.com/office/drawing/2014/main" id="{235744DC-E832-4CF9-94BD-37599E9E46F2}"/>
              </a:ext>
            </a:extLst>
          </p:cNvPr>
          <p:cNvSpPr>
            <a:spLocks noGrp="1"/>
          </p:cNvSpPr>
          <p:nvPr>
            <p:ph idx="1"/>
          </p:nvPr>
        </p:nvSpPr>
        <p:spPr/>
        <p:txBody>
          <a:bodyPr/>
          <a:lstStyle/>
          <a:p>
            <a:r>
              <a:rPr lang="zh-CN" altLang="en-US" dirty="0"/>
              <a:t>直接拖拽：在</a:t>
            </a:r>
            <a:r>
              <a:rPr lang="en-US" altLang="zh-CN" dirty="0"/>
              <a:t>EndNote</a:t>
            </a:r>
            <a:r>
              <a:rPr lang="zh-CN" altLang="en-US" dirty="0"/>
              <a:t>中要插入文献拖拽到</a:t>
            </a:r>
            <a:r>
              <a:rPr lang="en-US" altLang="zh-CN" dirty="0"/>
              <a:t>Word</a:t>
            </a:r>
            <a:r>
              <a:rPr lang="zh-CN" altLang="en-US" dirty="0"/>
              <a:t>中待插入文献位置</a:t>
            </a:r>
          </a:p>
        </p:txBody>
      </p:sp>
      <p:pic>
        <p:nvPicPr>
          <p:cNvPr id="4" name="图片 3">
            <a:extLst>
              <a:ext uri="{FF2B5EF4-FFF2-40B4-BE49-F238E27FC236}">
                <a16:creationId xmlns:a16="http://schemas.microsoft.com/office/drawing/2014/main" id="{75DD9A68-130D-43CF-9DE5-B22FF85DB5B1}"/>
              </a:ext>
            </a:extLst>
          </p:cNvPr>
          <p:cNvPicPr>
            <a:picLocks noChangeAspect="1"/>
          </p:cNvPicPr>
          <p:nvPr/>
        </p:nvPicPr>
        <p:blipFill rotWithShape="1">
          <a:blip r:embed="rId2"/>
          <a:srcRect t="12371" b="13123"/>
          <a:stretch/>
        </p:blipFill>
        <p:spPr>
          <a:xfrm>
            <a:off x="1561237" y="2824222"/>
            <a:ext cx="8586273" cy="3303276"/>
          </a:xfrm>
          <a:prstGeom prst="rect">
            <a:avLst/>
          </a:prstGeom>
        </p:spPr>
      </p:pic>
    </p:spTree>
    <p:extLst>
      <p:ext uri="{BB962C8B-B14F-4D97-AF65-F5344CB8AC3E}">
        <p14:creationId xmlns:p14="http://schemas.microsoft.com/office/powerpoint/2010/main" val="37367314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8023C1-6F0A-4ADC-B43F-60C0550586A3}"/>
              </a:ext>
            </a:extLst>
          </p:cNvPr>
          <p:cNvSpPr>
            <a:spLocks noGrp="1"/>
          </p:cNvSpPr>
          <p:nvPr>
            <p:ph type="title"/>
          </p:nvPr>
        </p:nvSpPr>
        <p:spPr/>
        <p:txBody>
          <a:bodyPr/>
          <a:lstStyle/>
          <a:p>
            <a:r>
              <a:rPr lang="en-US" altLang="zh-CN" sz="3200" dirty="0"/>
              <a:t>Insert Figure</a:t>
            </a:r>
            <a:endParaRPr lang="zh-CN" altLang="en-US" sz="3200" dirty="0"/>
          </a:p>
        </p:txBody>
      </p:sp>
      <p:sp>
        <p:nvSpPr>
          <p:cNvPr id="3" name="内容占位符 2">
            <a:extLst>
              <a:ext uri="{FF2B5EF4-FFF2-40B4-BE49-F238E27FC236}">
                <a16:creationId xmlns:a16="http://schemas.microsoft.com/office/drawing/2014/main" id="{235744DC-E832-4CF9-94BD-37599E9E46F2}"/>
              </a:ext>
            </a:extLst>
          </p:cNvPr>
          <p:cNvSpPr>
            <a:spLocks noGrp="1"/>
          </p:cNvSpPr>
          <p:nvPr>
            <p:ph idx="1"/>
          </p:nvPr>
        </p:nvSpPr>
        <p:spPr/>
        <p:txBody>
          <a:bodyPr/>
          <a:lstStyle/>
          <a:p>
            <a:r>
              <a:rPr lang="zh-CN" altLang="en-US" dirty="0"/>
              <a:t>将待插入的图标以附件插入</a:t>
            </a:r>
            <a:r>
              <a:rPr lang="en-US" altLang="zh-CN" dirty="0"/>
              <a:t>EndNote</a:t>
            </a:r>
            <a:r>
              <a:rPr lang="zh-CN" altLang="en-US" dirty="0"/>
              <a:t>，在</a:t>
            </a:r>
            <a:r>
              <a:rPr lang="en-US" altLang="zh-CN" dirty="0"/>
              <a:t>EndNote</a:t>
            </a:r>
            <a:r>
              <a:rPr lang="zh-CN" altLang="en-US" dirty="0"/>
              <a:t>中生成一条记录</a:t>
            </a:r>
            <a:endParaRPr lang="en-US" altLang="zh-CN" dirty="0"/>
          </a:p>
        </p:txBody>
      </p:sp>
      <p:pic>
        <p:nvPicPr>
          <p:cNvPr id="5" name="图片 4">
            <a:extLst>
              <a:ext uri="{FF2B5EF4-FFF2-40B4-BE49-F238E27FC236}">
                <a16:creationId xmlns:a16="http://schemas.microsoft.com/office/drawing/2014/main" id="{FBA59037-3F81-4BED-B7E6-1E27A2CE5101}"/>
              </a:ext>
            </a:extLst>
          </p:cNvPr>
          <p:cNvPicPr>
            <a:picLocks noChangeAspect="1"/>
          </p:cNvPicPr>
          <p:nvPr/>
        </p:nvPicPr>
        <p:blipFill rotWithShape="1">
          <a:blip r:embed="rId3"/>
          <a:srcRect t="461" r="31671" b="40889"/>
          <a:stretch/>
        </p:blipFill>
        <p:spPr>
          <a:xfrm>
            <a:off x="1567968" y="2858972"/>
            <a:ext cx="5790321" cy="2583371"/>
          </a:xfrm>
          <a:prstGeom prst="rect">
            <a:avLst/>
          </a:prstGeom>
        </p:spPr>
      </p:pic>
      <p:pic>
        <p:nvPicPr>
          <p:cNvPr id="9" name="图片 8">
            <a:extLst>
              <a:ext uri="{FF2B5EF4-FFF2-40B4-BE49-F238E27FC236}">
                <a16:creationId xmlns:a16="http://schemas.microsoft.com/office/drawing/2014/main" id="{072238CE-2E16-4426-A5BD-247EED5AF99E}"/>
              </a:ext>
            </a:extLst>
          </p:cNvPr>
          <p:cNvPicPr>
            <a:picLocks noChangeAspect="1"/>
          </p:cNvPicPr>
          <p:nvPr/>
        </p:nvPicPr>
        <p:blipFill rotWithShape="1">
          <a:blip r:embed="rId3"/>
          <a:srcRect l="-10" t="64092" r="54211"/>
          <a:stretch/>
        </p:blipFill>
        <p:spPr>
          <a:xfrm>
            <a:off x="7822944" y="3845706"/>
            <a:ext cx="3881120" cy="1581658"/>
          </a:xfrm>
          <a:prstGeom prst="rect">
            <a:avLst/>
          </a:prstGeom>
        </p:spPr>
      </p:pic>
      <p:cxnSp>
        <p:nvCxnSpPr>
          <p:cNvPr id="10" name="直接箭头连接符 9">
            <a:extLst>
              <a:ext uri="{FF2B5EF4-FFF2-40B4-BE49-F238E27FC236}">
                <a16:creationId xmlns:a16="http://schemas.microsoft.com/office/drawing/2014/main" id="{364B39D3-8384-4CA4-85A8-F6B8C1BCF11F}"/>
              </a:ext>
            </a:extLst>
          </p:cNvPr>
          <p:cNvCxnSpPr/>
          <p:nvPr/>
        </p:nvCxnSpPr>
        <p:spPr bwMode="auto">
          <a:xfrm>
            <a:off x="6387516" y="4907669"/>
            <a:ext cx="2443968" cy="196766"/>
          </a:xfrm>
          <a:prstGeom prst="straightConnector1">
            <a:avLst/>
          </a:prstGeom>
          <a:solidFill>
            <a:schemeClr val="accent1"/>
          </a:solidFill>
          <a:ln w="41275" cap="flat" cmpd="sng" algn="ctr">
            <a:solidFill>
              <a:srgbClr val="FF0000"/>
            </a:solidFill>
            <a:prstDash val="solid"/>
            <a:miter lim="800000"/>
            <a:headEnd type="none" w="lg" len="lg"/>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671673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8023C1-6F0A-4ADC-B43F-60C0550586A3}"/>
              </a:ext>
            </a:extLst>
          </p:cNvPr>
          <p:cNvSpPr>
            <a:spLocks noGrp="1"/>
          </p:cNvSpPr>
          <p:nvPr>
            <p:ph type="title"/>
          </p:nvPr>
        </p:nvSpPr>
        <p:spPr/>
        <p:txBody>
          <a:bodyPr/>
          <a:lstStyle/>
          <a:p>
            <a:r>
              <a:rPr lang="en-US" altLang="zh-CN" sz="3200" dirty="0"/>
              <a:t>Insert Figure</a:t>
            </a:r>
            <a:endParaRPr lang="zh-CN" altLang="en-US" sz="3200" dirty="0"/>
          </a:p>
        </p:txBody>
      </p:sp>
      <p:sp>
        <p:nvSpPr>
          <p:cNvPr id="3" name="内容占位符 2">
            <a:extLst>
              <a:ext uri="{FF2B5EF4-FFF2-40B4-BE49-F238E27FC236}">
                <a16:creationId xmlns:a16="http://schemas.microsoft.com/office/drawing/2014/main" id="{235744DC-E832-4CF9-94BD-37599E9E46F2}"/>
              </a:ext>
            </a:extLst>
          </p:cNvPr>
          <p:cNvSpPr>
            <a:spLocks noGrp="1"/>
          </p:cNvSpPr>
          <p:nvPr>
            <p:ph idx="1"/>
          </p:nvPr>
        </p:nvSpPr>
        <p:spPr/>
        <p:txBody>
          <a:bodyPr/>
          <a:lstStyle/>
          <a:p>
            <a:r>
              <a:rPr lang="zh-CN" altLang="en-US" dirty="0"/>
              <a:t>在</a:t>
            </a:r>
            <a:r>
              <a:rPr lang="en-US" altLang="zh-CN" dirty="0"/>
              <a:t>Word</a:t>
            </a:r>
            <a:r>
              <a:rPr lang="zh-CN" altLang="en-US" dirty="0"/>
              <a:t>中待插入位置，在菜单栏中选择</a:t>
            </a:r>
            <a:r>
              <a:rPr lang="en-US" altLang="zh-CN" dirty="0"/>
              <a:t>Insert Citation</a:t>
            </a:r>
            <a:r>
              <a:rPr lang="zh-CN" altLang="en-US" dirty="0"/>
              <a:t>下的</a:t>
            </a:r>
            <a:r>
              <a:rPr lang="en-US" altLang="zh-CN" dirty="0"/>
              <a:t>Insert Figure</a:t>
            </a:r>
            <a:r>
              <a:rPr lang="zh-CN" altLang="en-US" dirty="0"/>
              <a:t>，选择相应图标插入即可</a:t>
            </a:r>
          </a:p>
        </p:txBody>
      </p:sp>
      <p:pic>
        <p:nvPicPr>
          <p:cNvPr id="4" name="图片 3">
            <a:extLst>
              <a:ext uri="{FF2B5EF4-FFF2-40B4-BE49-F238E27FC236}">
                <a16:creationId xmlns:a16="http://schemas.microsoft.com/office/drawing/2014/main" id="{7B53189F-F269-4F32-86FC-8D0ED363CA60}"/>
              </a:ext>
            </a:extLst>
          </p:cNvPr>
          <p:cNvPicPr>
            <a:picLocks noChangeAspect="1"/>
          </p:cNvPicPr>
          <p:nvPr/>
        </p:nvPicPr>
        <p:blipFill>
          <a:blip r:embed="rId3"/>
          <a:stretch>
            <a:fillRect/>
          </a:stretch>
        </p:blipFill>
        <p:spPr>
          <a:xfrm>
            <a:off x="1502699" y="3035461"/>
            <a:ext cx="7506350" cy="2423370"/>
          </a:xfrm>
          <a:prstGeom prst="rect">
            <a:avLst/>
          </a:prstGeom>
        </p:spPr>
      </p:pic>
    </p:spTree>
    <p:extLst>
      <p:ext uri="{BB962C8B-B14F-4D97-AF65-F5344CB8AC3E}">
        <p14:creationId xmlns:p14="http://schemas.microsoft.com/office/powerpoint/2010/main" val="23768772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a:t>import a reference from an online database</a:t>
            </a:r>
            <a:endParaRPr lang="zh-CN" altLang="en-US" sz="3200" dirty="0"/>
          </a:p>
        </p:txBody>
      </p:sp>
      <p:grpSp>
        <p:nvGrpSpPr>
          <p:cNvPr id="34" name="组合 33">
            <a:extLst>
              <a:ext uri="{FF2B5EF4-FFF2-40B4-BE49-F238E27FC236}">
                <a16:creationId xmlns:a16="http://schemas.microsoft.com/office/drawing/2014/main" id="{9D8332E3-8591-4A7F-B959-A829FAA212CA}"/>
              </a:ext>
            </a:extLst>
          </p:cNvPr>
          <p:cNvGrpSpPr/>
          <p:nvPr/>
        </p:nvGrpSpPr>
        <p:grpSpPr>
          <a:xfrm>
            <a:off x="1103312" y="1357293"/>
            <a:ext cx="9743655" cy="5047989"/>
            <a:chOff x="852062" y="1357293"/>
            <a:chExt cx="9743655" cy="5047989"/>
          </a:xfrm>
        </p:grpSpPr>
        <p:pic>
          <p:nvPicPr>
            <p:cNvPr id="4" name="图片 3">
              <a:extLst>
                <a:ext uri="{FF2B5EF4-FFF2-40B4-BE49-F238E27FC236}">
                  <a16:creationId xmlns:a16="http://schemas.microsoft.com/office/drawing/2014/main" id="{D382AED1-46E5-4752-8D60-A3E3AAFF7FD6}"/>
                </a:ext>
              </a:extLst>
            </p:cNvPr>
            <p:cNvPicPr>
              <a:picLocks noChangeAspect="1"/>
            </p:cNvPicPr>
            <p:nvPr/>
          </p:nvPicPr>
          <p:blipFill rotWithShape="1">
            <a:blip r:embed="rId3"/>
            <a:srcRect l="9044" t="13843" r="13871" b="9030"/>
            <a:stretch/>
          </p:blipFill>
          <p:spPr>
            <a:xfrm>
              <a:off x="1190994" y="1357293"/>
              <a:ext cx="9404723" cy="5047989"/>
            </a:xfrm>
            <a:prstGeom prst="rect">
              <a:avLst/>
            </a:prstGeom>
          </p:spPr>
        </p:pic>
        <p:grpSp>
          <p:nvGrpSpPr>
            <p:cNvPr id="33" name="组合 32">
              <a:extLst>
                <a:ext uri="{FF2B5EF4-FFF2-40B4-BE49-F238E27FC236}">
                  <a16:creationId xmlns:a16="http://schemas.microsoft.com/office/drawing/2014/main" id="{A0161777-7569-4F26-841D-912B539686A2}"/>
                </a:ext>
              </a:extLst>
            </p:cNvPr>
            <p:cNvGrpSpPr/>
            <p:nvPr/>
          </p:nvGrpSpPr>
          <p:grpSpPr>
            <a:xfrm>
              <a:off x="852062" y="1454765"/>
              <a:ext cx="2857133" cy="2945779"/>
              <a:chOff x="852062" y="1454765"/>
              <a:chExt cx="2857133" cy="2945779"/>
            </a:xfrm>
          </p:grpSpPr>
          <p:grpSp>
            <p:nvGrpSpPr>
              <p:cNvPr id="28" name="组合 27">
                <a:extLst>
                  <a:ext uri="{FF2B5EF4-FFF2-40B4-BE49-F238E27FC236}">
                    <a16:creationId xmlns:a16="http://schemas.microsoft.com/office/drawing/2014/main" id="{FFABEDC5-89B7-4B24-BBA3-655D476F69C7}"/>
                  </a:ext>
                </a:extLst>
              </p:cNvPr>
              <p:cNvGrpSpPr/>
              <p:nvPr/>
            </p:nvGrpSpPr>
            <p:grpSpPr>
              <a:xfrm>
                <a:off x="852062" y="2017358"/>
                <a:ext cx="1577606" cy="609002"/>
                <a:chOff x="852062" y="2017358"/>
                <a:chExt cx="1577606" cy="609002"/>
              </a:xfrm>
            </p:grpSpPr>
            <p:sp>
              <p:nvSpPr>
                <p:cNvPr id="10" name="对话气泡: 矩形 9">
                  <a:extLst>
                    <a:ext uri="{FF2B5EF4-FFF2-40B4-BE49-F238E27FC236}">
                      <a16:creationId xmlns:a16="http://schemas.microsoft.com/office/drawing/2014/main" id="{14E51C8D-2D07-438A-BD53-1158A0DDC7C5}"/>
                    </a:ext>
                  </a:extLst>
                </p:cNvPr>
                <p:cNvSpPr/>
                <p:nvPr/>
              </p:nvSpPr>
              <p:spPr>
                <a:xfrm rot="10800000">
                  <a:off x="852063" y="2017358"/>
                  <a:ext cx="1488440" cy="609002"/>
                </a:xfrm>
                <a:prstGeom prst="wedgeRectCallout">
                  <a:avLst>
                    <a:gd name="adj1" fmla="val -21174"/>
                    <a:gd name="adj2" fmla="val 67505"/>
                  </a:avLst>
                </a:prstGeom>
                <a:solidFill>
                  <a:schemeClr val="tx1"/>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3675BCCD-CC44-45FE-AE86-4B73BE425F51}"/>
                    </a:ext>
                  </a:extLst>
                </p:cNvPr>
                <p:cNvSpPr txBox="1"/>
                <p:nvPr/>
              </p:nvSpPr>
              <p:spPr>
                <a:xfrm>
                  <a:off x="852062" y="2091026"/>
                  <a:ext cx="1577606" cy="461665"/>
                </a:xfrm>
                <a:prstGeom prst="rect">
                  <a:avLst/>
                </a:prstGeom>
                <a:noFill/>
              </p:spPr>
              <p:txBody>
                <a:bodyPr wrap="square" rtlCol="0">
                  <a:spAutoFit/>
                </a:bodyPr>
                <a:lstStyle/>
                <a:p>
                  <a:r>
                    <a:rPr lang="zh-CN" altLang="en-US" sz="1200" dirty="0">
                      <a:solidFill>
                        <a:schemeClr val="bg1"/>
                      </a:solidFill>
                    </a:rPr>
                    <a:t>①进入文献图书馆和网络检索混合模式</a:t>
                  </a:r>
                </a:p>
              </p:txBody>
            </p:sp>
          </p:grpSp>
          <p:grpSp>
            <p:nvGrpSpPr>
              <p:cNvPr id="31" name="组合 30">
                <a:extLst>
                  <a:ext uri="{FF2B5EF4-FFF2-40B4-BE49-F238E27FC236}">
                    <a16:creationId xmlns:a16="http://schemas.microsoft.com/office/drawing/2014/main" id="{B0DC7020-59D5-4FC5-9C6F-43C675E35C3F}"/>
                  </a:ext>
                </a:extLst>
              </p:cNvPr>
              <p:cNvGrpSpPr/>
              <p:nvPr/>
            </p:nvGrpSpPr>
            <p:grpSpPr>
              <a:xfrm>
                <a:off x="1009543" y="3992880"/>
                <a:ext cx="1577606" cy="407664"/>
                <a:chOff x="1009543" y="3992880"/>
                <a:chExt cx="1577606" cy="407664"/>
              </a:xfrm>
            </p:grpSpPr>
            <p:sp>
              <p:nvSpPr>
                <p:cNvPr id="12" name="对话气泡: 矩形 11">
                  <a:extLst>
                    <a:ext uri="{FF2B5EF4-FFF2-40B4-BE49-F238E27FC236}">
                      <a16:creationId xmlns:a16="http://schemas.microsoft.com/office/drawing/2014/main" id="{95739B60-61FB-45FB-B033-159A197E7CEE}"/>
                    </a:ext>
                  </a:extLst>
                </p:cNvPr>
                <p:cNvSpPr/>
                <p:nvPr/>
              </p:nvSpPr>
              <p:spPr>
                <a:xfrm>
                  <a:off x="1009543" y="3992880"/>
                  <a:ext cx="1281537" cy="407664"/>
                </a:xfrm>
                <a:prstGeom prst="wedgeRectCallout">
                  <a:avLst>
                    <a:gd name="adj1" fmla="val -21174"/>
                    <a:gd name="adj2" fmla="val 67505"/>
                  </a:avLst>
                </a:prstGeom>
                <a:solidFill>
                  <a:schemeClr val="tx1"/>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10E007BA-C9BB-4F79-98C3-5AF4849448B8}"/>
                    </a:ext>
                  </a:extLst>
                </p:cNvPr>
                <p:cNvSpPr txBox="1"/>
                <p:nvPr/>
              </p:nvSpPr>
              <p:spPr>
                <a:xfrm>
                  <a:off x="1009543" y="4058715"/>
                  <a:ext cx="1577606" cy="276999"/>
                </a:xfrm>
                <a:prstGeom prst="rect">
                  <a:avLst/>
                </a:prstGeom>
                <a:noFill/>
              </p:spPr>
              <p:txBody>
                <a:bodyPr wrap="square" rtlCol="0">
                  <a:spAutoFit/>
                </a:bodyPr>
                <a:lstStyle/>
                <a:p>
                  <a:r>
                    <a:rPr lang="zh-CN" altLang="en-US" sz="1200" dirty="0">
                      <a:solidFill>
                        <a:schemeClr val="bg1"/>
                      </a:solidFill>
                    </a:rPr>
                    <a:t>②常见的数据库</a:t>
                  </a:r>
                </a:p>
              </p:txBody>
            </p:sp>
          </p:grpSp>
          <p:grpSp>
            <p:nvGrpSpPr>
              <p:cNvPr id="29" name="组合 28">
                <a:extLst>
                  <a:ext uri="{FF2B5EF4-FFF2-40B4-BE49-F238E27FC236}">
                    <a16:creationId xmlns:a16="http://schemas.microsoft.com/office/drawing/2014/main" id="{F608339F-B0F8-45DD-B22E-C9306DCDE9AC}"/>
                  </a:ext>
                </a:extLst>
              </p:cNvPr>
              <p:cNvGrpSpPr/>
              <p:nvPr/>
            </p:nvGrpSpPr>
            <p:grpSpPr>
              <a:xfrm>
                <a:off x="2262535" y="1454765"/>
                <a:ext cx="1120035" cy="386066"/>
                <a:chOff x="2262535" y="1454765"/>
                <a:chExt cx="1120035" cy="386066"/>
              </a:xfrm>
            </p:grpSpPr>
            <p:sp>
              <p:nvSpPr>
                <p:cNvPr id="16" name="对话气泡: 矩形 15">
                  <a:extLst>
                    <a:ext uri="{FF2B5EF4-FFF2-40B4-BE49-F238E27FC236}">
                      <a16:creationId xmlns:a16="http://schemas.microsoft.com/office/drawing/2014/main" id="{B7A5B3CF-1360-48E2-9106-0426A354FE16}"/>
                    </a:ext>
                  </a:extLst>
                </p:cNvPr>
                <p:cNvSpPr/>
                <p:nvPr/>
              </p:nvSpPr>
              <p:spPr>
                <a:xfrm>
                  <a:off x="2262535" y="1454765"/>
                  <a:ext cx="1120035" cy="386066"/>
                </a:xfrm>
                <a:prstGeom prst="wedgeRectCallout">
                  <a:avLst>
                    <a:gd name="adj1" fmla="val -21174"/>
                    <a:gd name="adj2" fmla="val 88066"/>
                  </a:avLst>
                </a:prstGeom>
                <a:solidFill>
                  <a:schemeClr val="tx1"/>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3C17BD72-8BC2-48D2-BEF6-C47C349D9DD8}"/>
                    </a:ext>
                  </a:extLst>
                </p:cNvPr>
                <p:cNvSpPr txBox="1"/>
                <p:nvPr/>
              </p:nvSpPr>
              <p:spPr>
                <a:xfrm>
                  <a:off x="2262535" y="1495788"/>
                  <a:ext cx="1001163" cy="276999"/>
                </a:xfrm>
                <a:prstGeom prst="rect">
                  <a:avLst/>
                </a:prstGeom>
                <a:noFill/>
              </p:spPr>
              <p:txBody>
                <a:bodyPr wrap="square">
                  <a:spAutoFit/>
                </a:bodyPr>
                <a:lstStyle/>
                <a:p>
                  <a:r>
                    <a:rPr lang="zh-CN" altLang="en-US" sz="1200" dirty="0">
                      <a:solidFill>
                        <a:schemeClr val="bg1"/>
                      </a:solidFill>
                    </a:rPr>
                    <a:t>③检索方式</a:t>
                  </a:r>
                </a:p>
              </p:txBody>
            </p:sp>
          </p:grpSp>
          <p:grpSp>
            <p:nvGrpSpPr>
              <p:cNvPr id="30" name="组合 29">
                <a:extLst>
                  <a:ext uri="{FF2B5EF4-FFF2-40B4-BE49-F238E27FC236}">
                    <a16:creationId xmlns:a16="http://schemas.microsoft.com/office/drawing/2014/main" id="{AC4F8CEB-FFA1-4856-9D29-6CFE174F65CA}"/>
                  </a:ext>
                </a:extLst>
              </p:cNvPr>
              <p:cNvGrpSpPr/>
              <p:nvPr/>
            </p:nvGrpSpPr>
            <p:grpSpPr>
              <a:xfrm>
                <a:off x="1541015" y="2862784"/>
                <a:ext cx="1281537" cy="386066"/>
                <a:chOff x="1541015" y="2862784"/>
                <a:chExt cx="1281537" cy="386066"/>
              </a:xfrm>
            </p:grpSpPr>
            <p:sp>
              <p:nvSpPr>
                <p:cNvPr id="21" name="对话气泡: 矩形 20">
                  <a:extLst>
                    <a:ext uri="{FF2B5EF4-FFF2-40B4-BE49-F238E27FC236}">
                      <a16:creationId xmlns:a16="http://schemas.microsoft.com/office/drawing/2014/main" id="{688189E6-F25A-4EC2-A717-6A6F53457EE0}"/>
                    </a:ext>
                  </a:extLst>
                </p:cNvPr>
                <p:cNvSpPr/>
                <p:nvPr/>
              </p:nvSpPr>
              <p:spPr>
                <a:xfrm rot="10800000">
                  <a:off x="1596282" y="2862784"/>
                  <a:ext cx="1120035" cy="386066"/>
                </a:xfrm>
                <a:prstGeom prst="wedgeRectCallout">
                  <a:avLst>
                    <a:gd name="adj1" fmla="val -41856"/>
                    <a:gd name="adj2" fmla="val 124383"/>
                  </a:avLst>
                </a:prstGeom>
                <a:solidFill>
                  <a:schemeClr val="tx1"/>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43F0825D-92C9-492D-972D-9F5B3F805649}"/>
                    </a:ext>
                  </a:extLst>
                </p:cNvPr>
                <p:cNvSpPr txBox="1"/>
                <p:nvPr/>
              </p:nvSpPr>
              <p:spPr>
                <a:xfrm>
                  <a:off x="1541015" y="2917317"/>
                  <a:ext cx="1281537" cy="276999"/>
                </a:xfrm>
                <a:prstGeom prst="rect">
                  <a:avLst/>
                </a:prstGeom>
                <a:noFill/>
              </p:spPr>
              <p:txBody>
                <a:bodyPr wrap="square">
                  <a:spAutoFit/>
                </a:bodyPr>
                <a:lstStyle/>
                <a:p>
                  <a:r>
                    <a:rPr lang="zh-CN" altLang="en-US" sz="1200" dirty="0">
                      <a:solidFill>
                        <a:schemeClr val="bg1"/>
                      </a:solidFill>
                    </a:rPr>
                    <a:t>④检索结果显示</a:t>
                  </a:r>
                </a:p>
              </p:txBody>
            </p:sp>
          </p:grpSp>
          <p:grpSp>
            <p:nvGrpSpPr>
              <p:cNvPr id="32" name="组合 31">
                <a:extLst>
                  <a:ext uri="{FF2B5EF4-FFF2-40B4-BE49-F238E27FC236}">
                    <a16:creationId xmlns:a16="http://schemas.microsoft.com/office/drawing/2014/main" id="{DCDE3551-1D6F-41B1-B107-BAF3A7DE4697}"/>
                  </a:ext>
                </a:extLst>
              </p:cNvPr>
              <p:cNvGrpSpPr/>
              <p:nvPr/>
            </p:nvGrpSpPr>
            <p:grpSpPr>
              <a:xfrm>
                <a:off x="2427658" y="3819127"/>
                <a:ext cx="1281537" cy="386066"/>
                <a:chOff x="2427658" y="3819127"/>
                <a:chExt cx="1281537" cy="386066"/>
              </a:xfrm>
            </p:grpSpPr>
            <p:sp>
              <p:nvSpPr>
                <p:cNvPr id="25" name="对话气泡: 矩形 24">
                  <a:extLst>
                    <a:ext uri="{FF2B5EF4-FFF2-40B4-BE49-F238E27FC236}">
                      <a16:creationId xmlns:a16="http://schemas.microsoft.com/office/drawing/2014/main" id="{A81E034C-FEAB-4F17-8666-7B4A6EE3A220}"/>
                    </a:ext>
                  </a:extLst>
                </p:cNvPr>
                <p:cNvSpPr/>
                <p:nvPr/>
              </p:nvSpPr>
              <p:spPr>
                <a:xfrm>
                  <a:off x="2429668" y="3819127"/>
                  <a:ext cx="1120035" cy="386066"/>
                </a:xfrm>
                <a:prstGeom prst="wedgeRectCallout">
                  <a:avLst>
                    <a:gd name="adj1" fmla="val -26072"/>
                    <a:gd name="adj2" fmla="val 114909"/>
                  </a:avLst>
                </a:prstGeom>
                <a:solidFill>
                  <a:schemeClr val="tx1"/>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24AAF06C-B8AC-4855-9636-3DAA958CA388}"/>
                    </a:ext>
                  </a:extLst>
                </p:cNvPr>
                <p:cNvSpPr txBox="1"/>
                <p:nvPr/>
              </p:nvSpPr>
              <p:spPr>
                <a:xfrm>
                  <a:off x="2427658" y="3881287"/>
                  <a:ext cx="1281537" cy="276999"/>
                </a:xfrm>
                <a:prstGeom prst="rect">
                  <a:avLst/>
                </a:prstGeom>
                <a:noFill/>
              </p:spPr>
              <p:txBody>
                <a:bodyPr wrap="square">
                  <a:spAutoFit/>
                </a:bodyPr>
                <a:lstStyle/>
                <a:p>
                  <a:r>
                    <a:rPr lang="zh-CN" altLang="en-US" sz="1200" dirty="0">
                      <a:solidFill>
                        <a:schemeClr val="bg1"/>
                      </a:solidFill>
                    </a:rPr>
                    <a:t>⑤文献预览</a:t>
                  </a:r>
                </a:p>
              </p:txBody>
            </p:sp>
          </p:grpSp>
        </p:grpSp>
      </p:grpSp>
    </p:spTree>
    <p:extLst>
      <p:ext uri="{BB962C8B-B14F-4D97-AF65-F5344CB8AC3E}">
        <p14:creationId xmlns:p14="http://schemas.microsoft.com/office/powerpoint/2010/main" val="34734936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8023C1-6F0A-4ADC-B43F-60C0550586A3}"/>
              </a:ext>
            </a:extLst>
          </p:cNvPr>
          <p:cNvSpPr>
            <a:spLocks noGrp="1"/>
          </p:cNvSpPr>
          <p:nvPr>
            <p:ph type="title"/>
          </p:nvPr>
        </p:nvSpPr>
        <p:spPr/>
        <p:txBody>
          <a:bodyPr/>
          <a:lstStyle/>
          <a:p>
            <a:r>
              <a:rPr lang="en-US" altLang="zh-CN" sz="3200" dirty="0"/>
              <a:t>Select Style</a:t>
            </a:r>
            <a:endParaRPr lang="zh-CN" altLang="en-US" sz="3200" dirty="0"/>
          </a:p>
        </p:txBody>
      </p:sp>
      <p:pic>
        <p:nvPicPr>
          <p:cNvPr id="5" name="图片 4">
            <a:extLst>
              <a:ext uri="{FF2B5EF4-FFF2-40B4-BE49-F238E27FC236}">
                <a16:creationId xmlns:a16="http://schemas.microsoft.com/office/drawing/2014/main" id="{0ADE8F4B-B10F-496C-9306-33DC84109CAA}"/>
              </a:ext>
            </a:extLst>
          </p:cNvPr>
          <p:cNvPicPr>
            <a:picLocks noChangeAspect="1"/>
          </p:cNvPicPr>
          <p:nvPr/>
        </p:nvPicPr>
        <p:blipFill rotWithShape="1">
          <a:blip r:embed="rId3"/>
          <a:srcRect r="15801" b="13803"/>
          <a:stretch/>
        </p:blipFill>
        <p:spPr>
          <a:xfrm>
            <a:off x="1577244" y="2089164"/>
            <a:ext cx="7022746" cy="3838919"/>
          </a:xfrm>
          <a:prstGeom prst="rect">
            <a:avLst/>
          </a:prstGeom>
        </p:spPr>
      </p:pic>
      <p:sp>
        <p:nvSpPr>
          <p:cNvPr id="9" name="文本框 8">
            <a:extLst>
              <a:ext uri="{FF2B5EF4-FFF2-40B4-BE49-F238E27FC236}">
                <a16:creationId xmlns:a16="http://schemas.microsoft.com/office/drawing/2014/main" id="{C1D7350A-13D4-4530-8796-E072A00C89A1}"/>
              </a:ext>
            </a:extLst>
          </p:cNvPr>
          <p:cNvSpPr txBox="1"/>
          <p:nvPr/>
        </p:nvSpPr>
        <p:spPr>
          <a:xfrm>
            <a:off x="8965194" y="2714030"/>
            <a:ext cx="2783109" cy="1631216"/>
          </a:xfrm>
          <a:prstGeom prst="rect">
            <a:avLst/>
          </a:prstGeom>
          <a:noFill/>
        </p:spPr>
        <p:txBody>
          <a:bodyPr wrap="square" rtlCol="0">
            <a:spAutoFit/>
          </a:bodyPr>
          <a:lstStyle/>
          <a:p>
            <a:pPr algn="just"/>
            <a:r>
              <a:rPr lang="zh-CN" altLang="en-US" sz="2000" dirty="0"/>
              <a:t>修改参考文献格式：</a:t>
            </a:r>
            <a:endParaRPr lang="en-US" altLang="zh-CN" sz="2000" dirty="0"/>
          </a:p>
          <a:p>
            <a:pPr algn="just"/>
            <a:r>
              <a:rPr lang="zh-CN" altLang="en-US" sz="2000" dirty="0"/>
              <a:t>不同期刊的参考文献格式不同，</a:t>
            </a:r>
            <a:r>
              <a:rPr lang="en-US" altLang="zh-CN" sz="2000" dirty="0"/>
              <a:t>Word</a:t>
            </a:r>
            <a:r>
              <a:rPr lang="zh-CN" altLang="en-US" sz="2000" dirty="0"/>
              <a:t>中可使用</a:t>
            </a:r>
            <a:r>
              <a:rPr lang="en-US" altLang="zh-CN" sz="2000" dirty="0"/>
              <a:t>EndNote</a:t>
            </a:r>
            <a:r>
              <a:rPr lang="zh-CN" altLang="en-US" sz="2000" dirty="0"/>
              <a:t>插件的</a:t>
            </a:r>
            <a:r>
              <a:rPr lang="en-US" altLang="zh-CN" sz="2000" dirty="0"/>
              <a:t>Style</a:t>
            </a:r>
            <a:r>
              <a:rPr lang="zh-CN" altLang="en-US" sz="2000" dirty="0"/>
              <a:t>中修改格式</a:t>
            </a:r>
            <a:endParaRPr lang="en-US" altLang="zh-CN" sz="2000" dirty="0"/>
          </a:p>
        </p:txBody>
      </p:sp>
      <p:sp>
        <p:nvSpPr>
          <p:cNvPr id="11" name="文本框 10">
            <a:extLst>
              <a:ext uri="{FF2B5EF4-FFF2-40B4-BE49-F238E27FC236}">
                <a16:creationId xmlns:a16="http://schemas.microsoft.com/office/drawing/2014/main" id="{A1E33055-6EDE-4881-853A-506EA3FED349}"/>
              </a:ext>
            </a:extLst>
          </p:cNvPr>
          <p:cNvSpPr txBox="1"/>
          <p:nvPr/>
        </p:nvSpPr>
        <p:spPr>
          <a:xfrm>
            <a:off x="8965194" y="4912420"/>
            <a:ext cx="2994949" cy="1015663"/>
          </a:xfrm>
          <a:prstGeom prst="rect">
            <a:avLst/>
          </a:prstGeom>
          <a:noFill/>
        </p:spPr>
        <p:txBody>
          <a:bodyPr wrap="square">
            <a:spAutoFit/>
          </a:bodyPr>
          <a:lstStyle/>
          <a:p>
            <a:pPr algn="just"/>
            <a:r>
              <a:rPr lang="zh-CN" altLang="en-US" sz="2000" dirty="0"/>
              <a:t>参考文献样式下载：</a:t>
            </a:r>
          </a:p>
          <a:p>
            <a:pPr algn="just"/>
            <a:r>
              <a:rPr lang="en-US" altLang="zh-CN" sz="2000" dirty="0"/>
              <a:t>https://endnote.com/downloads/styles/</a:t>
            </a:r>
          </a:p>
        </p:txBody>
      </p:sp>
    </p:spTree>
    <p:extLst>
      <p:ext uri="{BB962C8B-B14F-4D97-AF65-F5344CB8AC3E}">
        <p14:creationId xmlns:p14="http://schemas.microsoft.com/office/powerpoint/2010/main" val="40847581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8023C1-6F0A-4ADC-B43F-60C0550586A3}"/>
              </a:ext>
            </a:extLst>
          </p:cNvPr>
          <p:cNvSpPr>
            <a:spLocks noGrp="1"/>
          </p:cNvSpPr>
          <p:nvPr>
            <p:ph type="title"/>
          </p:nvPr>
        </p:nvSpPr>
        <p:spPr/>
        <p:txBody>
          <a:bodyPr/>
          <a:lstStyle/>
          <a:p>
            <a:r>
              <a:rPr lang="en-US" altLang="zh-CN" sz="3200" dirty="0"/>
              <a:t>Edit &amp; Manage Citations</a:t>
            </a:r>
            <a:endParaRPr lang="zh-CN" altLang="en-US" sz="3200" dirty="0"/>
          </a:p>
        </p:txBody>
      </p:sp>
      <p:sp>
        <p:nvSpPr>
          <p:cNvPr id="9" name="文本框 8">
            <a:extLst>
              <a:ext uri="{FF2B5EF4-FFF2-40B4-BE49-F238E27FC236}">
                <a16:creationId xmlns:a16="http://schemas.microsoft.com/office/drawing/2014/main" id="{C1D7350A-13D4-4530-8796-E072A00C89A1}"/>
              </a:ext>
            </a:extLst>
          </p:cNvPr>
          <p:cNvSpPr txBox="1"/>
          <p:nvPr/>
        </p:nvSpPr>
        <p:spPr>
          <a:xfrm>
            <a:off x="8930470" y="2809289"/>
            <a:ext cx="3084052" cy="1323439"/>
          </a:xfrm>
          <a:prstGeom prst="rect">
            <a:avLst/>
          </a:prstGeom>
          <a:noFill/>
        </p:spPr>
        <p:txBody>
          <a:bodyPr wrap="square" rtlCol="0">
            <a:spAutoFit/>
          </a:bodyPr>
          <a:lstStyle/>
          <a:p>
            <a:pPr algn="just"/>
            <a:r>
              <a:rPr lang="zh-CN" altLang="en-US" sz="2000" dirty="0"/>
              <a:t>修改参考文献：</a:t>
            </a:r>
            <a:endParaRPr lang="en-US" altLang="zh-CN" sz="2000" dirty="0"/>
          </a:p>
          <a:p>
            <a:pPr algn="just"/>
            <a:r>
              <a:rPr lang="zh-CN" altLang="en-US" sz="2000" dirty="0"/>
              <a:t>使用</a:t>
            </a:r>
            <a:r>
              <a:rPr lang="en-US" altLang="zh-CN" sz="2000" dirty="0"/>
              <a:t>EndNote</a:t>
            </a:r>
            <a:r>
              <a:rPr lang="zh-CN" altLang="en-US" sz="2000" dirty="0"/>
              <a:t>插件的</a:t>
            </a:r>
            <a:r>
              <a:rPr lang="en-US" altLang="zh-CN" sz="2000" dirty="0"/>
              <a:t>Edit &amp; Manage Citations</a:t>
            </a:r>
            <a:r>
              <a:rPr lang="zh-CN" altLang="en-US" sz="2000" dirty="0"/>
              <a:t>可以修改参考文献内容</a:t>
            </a:r>
            <a:endParaRPr lang="en-US" altLang="zh-CN" sz="2000" dirty="0"/>
          </a:p>
        </p:txBody>
      </p:sp>
      <p:pic>
        <p:nvPicPr>
          <p:cNvPr id="3" name="图片 2">
            <a:extLst>
              <a:ext uri="{FF2B5EF4-FFF2-40B4-BE49-F238E27FC236}">
                <a16:creationId xmlns:a16="http://schemas.microsoft.com/office/drawing/2014/main" id="{B37D2FC1-5B03-4C23-B7C8-B3D54FC62814}"/>
              </a:ext>
            </a:extLst>
          </p:cNvPr>
          <p:cNvPicPr>
            <a:picLocks noChangeAspect="1"/>
          </p:cNvPicPr>
          <p:nvPr/>
        </p:nvPicPr>
        <p:blipFill rotWithShape="1">
          <a:blip r:embed="rId3"/>
          <a:srcRect r="19530" b="30422"/>
          <a:stretch/>
        </p:blipFill>
        <p:spPr>
          <a:xfrm>
            <a:off x="1131158" y="2386149"/>
            <a:ext cx="7647082" cy="3541934"/>
          </a:xfrm>
          <a:prstGeom prst="rect">
            <a:avLst/>
          </a:prstGeom>
        </p:spPr>
      </p:pic>
      <p:sp>
        <p:nvSpPr>
          <p:cNvPr id="4" name="文本框 3">
            <a:extLst>
              <a:ext uri="{FF2B5EF4-FFF2-40B4-BE49-F238E27FC236}">
                <a16:creationId xmlns:a16="http://schemas.microsoft.com/office/drawing/2014/main" id="{EEED8C61-0FC3-4CEF-BFC2-99815B20A415}"/>
              </a:ext>
            </a:extLst>
          </p:cNvPr>
          <p:cNvSpPr txBox="1"/>
          <p:nvPr/>
        </p:nvSpPr>
        <p:spPr>
          <a:xfrm>
            <a:off x="8930470" y="5088769"/>
            <a:ext cx="3084052" cy="707886"/>
          </a:xfrm>
          <a:prstGeom prst="rect">
            <a:avLst/>
          </a:prstGeom>
          <a:noFill/>
        </p:spPr>
        <p:txBody>
          <a:bodyPr wrap="square" rtlCol="0">
            <a:spAutoFit/>
          </a:bodyPr>
          <a:lstStyle/>
          <a:p>
            <a:pPr algn="just"/>
            <a:r>
              <a:rPr lang="zh-CN" altLang="en-US" sz="2000" dirty="0"/>
              <a:t>优点：仅需要修改一次，其他记录也会更新</a:t>
            </a:r>
            <a:endParaRPr lang="en-US" altLang="zh-CN" sz="2000" dirty="0"/>
          </a:p>
        </p:txBody>
      </p:sp>
    </p:spTree>
    <p:extLst>
      <p:ext uri="{BB962C8B-B14F-4D97-AF65-F5344CB8AC3E}">
        <p14:creationId xmlns:p14="http://schemas.microsoft.com/office/powerpoint/2010/main" val="27915026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8023C1-6F0A-4ADC-B43F-60C0550586A3}"/>
              </a:ext>
            </a:extLst>
          </p:cNvPr>
          <p:cNvSpPr>
            <a:spLocks noGrp="1"/>
          </p:cNvSpPr>
          <p:nvPr>
            <p:ph type="title"/>
          </p:nvPr>
        </p:nvSpPr>
        <p:spPr/>
        <p:txBody>
          <a:bodyPr/>
          <a:lstStyle/>
          <a:p>
            <a:r>
              <a:rPr lang="en-US" altLang="zh-CN" sz="3200" dirty="0"/>
              <a:t>Convert to</a:t>
            </a:r>
            <a:r>
              <a:rPr lang="zh-CN" altLang="en-US" sz="3200" dirty="0"/>
              <a:t> </a:t>
            </a:r>
            <a:r>
              <a:rPr lang="en-US" altLang="zh-CN" sz="3200" dirty="0"/>
              <a:t>Plain Text</a:t>
            </a:r>
            <a:endParaRPr lang="zh-CN" altLang="en-US" sz="3200" dirty="0"/>
          </a:p>
        </p:txBody>
      </p:sp>
      <p:sp>
        <p:nvSpPr>
          <p:cNvPr id="9" name="文本框 8">
            <a:extLst>
              <a:ext uri="{FF2B5EF4-FFF2-40B4-BE49-F238E27FC236}">
                <a16:creationId xmlns:a16="http://schemas.microsoft.com/office/drawing/2014/main" id="{C1D7350A-13D4-4530-8796-E072A00C89A1}"/>
              </a:ext>
            </a:extLst>
          </p:cNvPr>
          <p:cNvSpPr txBox="1"/>
          <p:nvPr/>
        </p:nvSpPr>
        <p:spPr>
          <a:xfrm>
            <a:off x="8930470" y="2809289"/>
            <a:ext cx="2366421" cy="1323439"/>
          </a:xfrm>
          <a:prstGeom prst="rect">
            <a:avLst/>
          </a:prstGeom>
          <a:noFill/>
        </p:spPr>
        <p:txBody>
          <a:bodyPr wrap="square" rtlCol="0">
            <a:spAutoFit/>
          </a:bodyPr>
          <a:lstStyle/>
          <a:p>
            <a:pPr algn="just"/>
            <a:r>
              <a:rPr lang="zh-CN" altLang="en-US" sz="2000" dirty="0"/>
              <a:t>去除</a:t>
            </a:r>
            <a:r>
              <a:rPr lang="en-US" altLang="zh-CN" sz="2000" dirty="0"/>
              <a:t>EndNote</a:t>
            </a:r>
            <a:r>
              <a:rPr lang="zh-CN" altLang="en-US" sz="2000" dirty="0"/>
              <a:t>标记：</a:t>
            </a:r>
            <a:endParaRPr lang="en-US" altLang="zh-CN" sz="2000" dirty="0"/>
          </a:p>
          <a:p>
            <a:pPr algn="just"/>
            <a:r>
              <a:rPr lang="zh-CN" altLang="en-US" sz="2000" dirty="0"/>
              <a:t>投稿之前需要移除</a:t>
            </a:r>
            <a:r>
              <a:rPr lang="en-US" altLang="zh-CN" sz="2000" dirty="0"/>
              <a:t>EndNote</a:t>
            </a:r>
            <a:r>
              <a:rPr lang="zh-CN" altLang="en-US" sz="2000" dirty="0"/>
              <a:t>标记，最后保存的是复制版。</a:t>
            </a:r>
            <a:endParaRPr lang="en-US" altLang="zh-CN" sz="2000" dirty="0"/>
          </a:p>
        </p:txBody>
      </p:sp>
      <p:pic>
        <p:nvPicPr>
          <p:cNvPr id="5" name="图片 4">
            <a:extLst>
              <a:ext uri="{FF2B5EF4-FFF2-40B4-BE49-F238E27FC236}">
                <a16:creationId xmlns:a16="http://schemas.microsoft.com/office/drawing/2014/main" id="{20B2BD52-F2FC-45E4-A54E-1A2017FAC3F4}"/>
              </a:ext>
            </a:extLst>
          </p:cNvPr>
          <p:cNvPicPr>
            <a:picLocks noChangeAspect="1"/>
          </p:cNvPicPr>
          <p:nvPr/>
        </p:nvPicPr>
        <p:blipFill>
          <a:blip r:embed="rId3"/>
          <a:stretch>
            <a:fillRect/>
          </a:stretch>
        </p:blipFill>
        <p:spPr>
          <a:xfrm>
            <a:off x="1201696" y="2310621"/>
            <a:ext cx="7369179" cy="3132091"/>
          </a:xfrm>
          <a:prstGeom prst="rect">
            <a:avLst/>
          </a:prstGeom>
        </p:spPr>
      </p:pic>
    </p:spTree>
    <p:extLst>
      <p:ext uri="{BB962C8B-B14F-4D97-AF65-F5344CB8AC3E}">
        <p14:creationId xmlns:p14="http://schemas.microsoft.com/office/powerpoint/2010/main" val="636557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8023C1-6F0A-4ADC-B43F-60C0550586A3}"/>
              </a:ext>
            </a:extLst>
          </p:cNvPr>
          <p:cNvSpPr>
            <a:spLocks noGrp="1"/>
          </p:cNvSpPr>
          <p:nvPr>
            <p:ph type="title"/>
          </p:nvPr>
        </p:nvSpPr>
        <p:spPr/>
        <p:txBody>
          <a:bodyPr/>
          <a:lstStyle/>
          <a:p>
            <a:r>
              <a:rPr lang="en-US" altLang="zh-CN" sz="3200" dirty="0"/>
              <a:t>Export to EndNote</a:t>
            </a:r>
          </a:p>
        </p:txBody>
      </p:sp>
      <p:sp>
        <p:nvSpPr>
          <p:cNvPr id="9" name="文本框 8">
            <a:extLst>
              <a:ext uri="{FF2B5EF4-FFF2-40B4-BE49-F238E27FC236}">
                <a16:creationId xmlns:a16="http://schemas.microsoft.com/office/drawing/2014/main" id="{C1D7350A-13D4-4530-8796-E072A00C89A1}"/>
              </a:ext>
            </a:extLst>
          </p:cNvPr>
          <p:cNvSpPr txBox="1"/>
          <p:nvPr/>
        </p:nvSpPr>
        <p:spPr>
          <a:xfrm>
            <a:off x="8803147" y="2910324"/>
            <a:ext cx="3072477" cy="1938992"/>
          </a:xfrm>
          <a:prstGeom prst="rect">
            <a:avLst/>
          </a:prstGeom>
          <a:noFill/>
        </p:spPr>
        <p:txBody>
          <a:bodyPr wrap="square" rtlCol="0">
            <a:spAutoFit/>
          </a:bodyPr>
          <a:lstStyle/>
          <a:p>
            <a:pPr algn="just"/>
            <a:r>
              <a:rPr lang="zh-CN" altLang="en-US" sz="2000" dirty="0"/>
              <a:t>参考文献信息导出：</a:t>
            </a:r>
            <a:endParaRPr lang="en-US" altLang="zh-CN" sz="2000" dirty="0"/>
          </a:p>
          <a:p>
            <a:pPr algn="just"/>
            <a:r>
              <a:rPr lang="zh-CN" altLang="en-US" sz="2000" dirty="0"/>
              <a:t>使用</a:t>
            </a:r>
            <a:r>
              <a:rPr lang="en-US" altLang="zh-CN" sz="2000" dirty="0"/>
              <a:t>EndNote</a:t>
            </a:r>
            <a:r>
              <a:rPr lang="zh-CN" altLang="en-US" sz="2000" dirty="0"/>
              <a:t>插件中</a:t>
            </a:r>
            <a:r>
              <a:rPr lang="en-US" altLang="zh-CN" sz="2000" dirty="0"/>
              <a:t>Tool--Export to EndNote</a:t>
            </a:r>
            <a:r>
              <a:rPr lang="zh-CN" altLang="en-US" sz="2000" dirty="0"/>
              <a:t>导出</a:t>
            </a:r>
            <a:r>
              <a:rPr lang="en-US" altLang="zh-CN" sz="2000" dirty="0"/>
              <a:t>Word</a:t>
            </a:r>
            <a:r>
              <a:rPr lang="zh-CN" altLang="en-US" sz="2000" dirty="0"/>
              <a:t>中的参考文献信息</a:t>
            </a:r>
            <a:endParaRPr lang="en-US" altLang="zh-CN" sz="2000" dirty="0"/>
          </a:p>
          <a:p>
            <a:pPr algn="just"/>
            <a:endParaRPr lang="en-US" altLang="zh-CN" sz="2000" dirty="0"/>
          </a:p>
        </p:txBody>
      </p:sp>
      <p:pic>
        <p:nvPicPr>
          <p:cNvPr id="3" name="图片 2">
            <a:extLst>
              <a:ext uri="{FF2B5EF4-FFF2-40B4-BE49-F238E27FC236}">
                <a16:creationId xmlns:a16="http://schemas.microsoft.com/office/drawing/2014/main" id="{7C407612-FFBB-4325-BDD0-8552760B66AF}"/>
              </a:ext>
            </a:extLst>
          </p:cNvPr>
          <p:cNvPicPr>
            <a:picLocks noChangeAspect="1"/>
          </p:cNvPicPr>
          <p:nvPr/>
        </p:nvPicPr>
        <p:blipFill rotWithShape="1">
          <a:blip r:embed="rId3"/>
          <a:srcRect l="5428" t="-514" r="6085" b="514"/>
          <a:stretch/>
        </p:blipFill>
        <p:spPr>
          <a:xfrm>
            <a:off x="1106125" y="1597432"/>
            <a:ext cx="7498613" cy="4564776"/>
          </a:xfrm>
          <a:prstGeom prst="rect">
            <a:avLst/>
          </a:prstGeom>
        </p:spPr>
      </p:pic>
    </p:spTree>
    <p:extLst>
      <p:ext uri="{BB962C8B-B14F-4D97-AF65-F5344CB8AC3E}">
        <p14:creationId xmlns:p14="http://schemas.microsoft.com/office/powerpoint/2010/main" val="27851245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8023C1-6F0A-4ADC-B43F-60C0550586A3}"/>
              </a:ext>
            </a:extLst>
          </p:cNvPr>
          <p:cNvSpPr>
            <a:spLocks noGrp="1"/>
          </p:cNvSpPr>
          <p:nvPr>
            <p:ph type="title"/>
          </p:nvPr>
        </p:nvSpPr>
        <p:spPr/>
        <p:txBody>
          <a:bodyPr/>
          <a:lstStyle/>
          <a:p>
            <a:r>
              <a:rPr lang="en-US" altLang="zh-CN" sz="3200" dirty="0"/>
              <a:t>Manuscript Matcher</a:t>
            </a:r>
          </a:p>
        </p:txBody>
      </p:sp>
      <p:sp>
        <p:nvSpPr>
          <p:cNvPr id="9" name="文本框 8">
            <a:extLst>
              <a:ext uri="{FF2B5EF4-FFF2-40B4-BE49-F238E27FC236}">
                <a16:creationId xmlns:a16="http://schemas.microsoft.com/office/drawing/2014/main" id="{C1D7350A-13D4-4530-8796-E072A00C89A1}"/>
              </a:ext>
            </a:extLst>
          </p:cNvPr>
          <p:cNvSpPr txBox="1"/>
          <p:nvPr/>
        </p:nvSpPr>
        <p:spPr>
          <a:xfrm>
            <a:off x="8632540" y="2610557"/>
            <a:ext cx="3269248" cy="1631216"/>
          </a:xfrm>
          <a:prstGeom prst="rect">
            <a:avLst/>
          </a:prstGeom>
          <a:noFill/>
        </p:spPr>
        <p:txBody>
          <a:bodyPr wrap="square" rtlCol="0">
            <a:spAutoFit/>
          </a:bodyPr>
          <a:lstStyle/>
          <a:p>
            <a:pPr algn="just"/>
            <a:r>
              <a:rPr lang="zh-CN" altLang="en-US" sz="2000" dirty="0"/>
              <a:t>智能匹配期刊：</a:t>
            </a:r>
            <a:endParaRPr lang="en-US" altLang="zh-CN" sz="2000" dirty="0"/>
          </a:p>
          <a:p>
            <a:pPr algn="just"/>
            <a:r>
              <a:rPr lang="en-US" altLang="zh-CN" sz="2000" dirty="0"/>
              <a:t>Word</a:t>
            </a:r>
            <a:r>
              <a:rPr lang="zh-CN" altLang="en-US" sz="2000" dirty="0"/>
              <a:t>中的</a:t>
            </a:r>
            <a:r>
              <a:rPr lang="en-US" altLang="zh-CN" sz="2000" dirty="0"/>
              <a:t>EndNote</a:t>
            </a:r>
            <a:r>
              <a:rPr lang="zh-CN" altLang="en-US" sz="2000" dirty="0"/>
              <a:t>插件或</a:t>
            </a:r>
            <a:r>
              <a:rPr lang="en-US" altLang="zh-CN" sz="2000" dirty="0"/>
              <a:t>EndNote</a:t>
            </a:r>
            <a:r>
              <a:rPr lang="zh-CN" altLang="en-US" sz="2000" dirty="0"/>
              <a:t>中的</a:t>
            </a:r>
            <a:r>
              <a:rPr lang="en-US" altLang="zh-CN" sz="2000" dirty="0"/>
              <a:t>Manuscript Matcher</a:t>
            </a:r>
            <a:r>
              <a:rPr lang="zh-CN" altLang="en-US" sz="2000" dirty="0"/>
              <a:t>可以推荐投递的期刊。</a:t>
            </a:r>
            <a:endParaRPr lang="en-US" altLang="zh-CN" sz="2000" dirty="0"/>
          </a:p>
        </p:txBody>
      </p:sp>
      <p:pic>
        <p:nvPicPr>
          <p:cNvPr id="4" name="图片 3">
            <a:extLst>
              <a:ext uri="{FF2B5EF4-FFF2-40B4-BE49-F238E27FC236}">
                <a16:creationId xmlns:a16="http://schemas.microsoft.com/office/drawing/2014/main" id="{AADDC460-F231-45D8-BFE9-E190D1549540}"/>
              </a:ext>
            </a:extLst>
          </p:cNvPr>
          <p:cNvPicPr>
            <a:picLocks noChangeAspect="1"/>
          </p:cNvPicPr>
          <p:nvPr/>
        </p:nvPicPr>
        <p:blipFill rotWithShape="1">
          <a:blip r:embed="rId3"/>
          <a:srcRect r="10250"/>
          <a:stretch/>
        </p:blipFill>
        <p:spPr>
          <a:xfrm>
            <a:off x="782036" y="2145697"/>
            <a:ext cx="7544020" cy="929721"/>
          </a:xfrm>
          <a:prstGeom prst="rect">
            <a:avLst/>
          </a:prstGeom>
        </p:spPr>
      </p:pic>
      <p:pic>
        <p:nvPicPr>
          <p:cNvPr id="5" name="图片 4">
            <a:extLst>
              <a:ext uri="{FF2B5EF4-FFF2-40B4-BE49-F238E27FC236}">
                <a16:creationId xmlns:a16="http://schemas.microsoft.com/office/drawing/2014/main" id="{8F194C62-ADBA-4ADC-B631-6B7450D4DE86}"/>
              </a:ext>
            </a:extLst>
          </p:cNvPr>
          <p:cNvPicPr>
            <a:picLocks noChangeAspect="1"/>
          </p:cNvPicPr>
          <p:nvPr/>
        </p:nvPicPr>
        <p:blipFill rotWithShape="1">
          <a:blip r:embed="rId4"/>
          <a:srcRect r="10250"/>
          <a:stretch/>
        </p:blipFill>
        <p:spPr>
          <a:xfrm>
            <a:off x="782036" y="3595425"/>
            <a:ext cx="7544020" cy="1859441"/>
          </a:xfrm>
          <a:prstGeom prst="rect">
            <a:avLst/>
          </a:prstGeom>
        </p:spPr>
      </p:pic>
    </p:spTree>
    <p:extLst>
      <p:ext uri="{BB962C8B-B14F-4D97-AF65-F5344CB8AC3E}">
        <p14:creationId xmlns:p14="http://schemas.microsoft.com/office/powerpoint/2010/main" val="12915545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8023C1-6F0A-4ADC-B43F-60C0550586A3}"/>
              </a:ext>
            </a:extLst>
          </p:cNvPr>
          <p:cNvSpPr>
            <a:spLocks noGrp="1"/>
          </p:cNvSpPr>
          <p:nvPr>
            <p:ph type="title"/>
          </p:nvPr>
        </p:nvSpPr>
        <p:spPr/>
        <p:txBody>
          <a:bodyPr/>
          <a:lstStyle/>
          <a:p>
            <a:r>
              <a:rPr lang="en-US" altLang="zh-CN" sz="3200" dirty="0"/>
              <a:t>Manuscript Matcher</a:t>
            </a:r>
          </a:p>
        </p:txBody>
      </p:sp>
      <p:sp>
        <p:nvSpPr>
          <p:cNvPr id="9" name="文本框 8">
            <a:extLst>
              <a:ext uri="{FF2B5EF4-FFF2-40B4-BE49-F238E27FC236}">
                <a16:creationId xmlns:a16="http://schemas.microsoft.com/office/drawing/2014/main" id="{C1D7350A-13D4-4530-8796-E072A00C89A1}"/>
              </a:ext>
            </a:extLst>
          </p:cNvPr>
          <p:cNvSpPr txBox="1"/>
          <p:nvPr/>
        </p:nvSpPr>
        <p:spPr>
          <a:xfrm>
            <a:off x="8698976" y="2942931"/>
            <a:ext cx="3269248" cy="1015663"/>
          </a:xfrm>
          <a:prstGeom prst="rect">
            <a:avLst/>
          </a:prstGeom>
          <a:noFill/>
        </p:spPr>
        <p:txBody>
          <a:bodyPr wrap="square" rtlCol="0">
            <a:spAutoFit/>
          </a:bodyPr>
          <a:lstStyle/>
          <a:p>
            <a:pPr algn="just"/>
            <a:r>
              <a:rPr lang="zh-CN" altLang="en-US" sz="2000" dirty="0"/>
              <a:t>智能匹配期刊：</a:t>
            </a:r>
            <a:endParaRPr lang="en-US" altLang="zh-CN" sz="2000" dirty="0"/>
          </a:p>
          <a:p>
            <a:pPr algn="just"/>
            <a:r>
              <a:rPr lang="zh-CN" altLang="en-US" sz="2000" dirty="0"/>
              <a:t>只需填写文献标题和摘要就可以获得一些合适的期刊</a:t>
            </a:r>
            <a:endParaRPr lang="en-US" altLang="zh-CN" sz="2000" dirty="0"/>
          </a:p>
        </p:txBody>
      </p:sp>
      <p:pic>
        <p:nvPicPr>
          <p:cNvPr id="3" name="图片 2">
            <a:extLst>
              <a:ext uri="{FF2B5EF4-FFF2-40B4-BE49-F238E27FC236}">
                <a16:creationId xmlns:a16="http://schemas.microsoft.com/office/drawing/2014/main" id="{C68F90EC-A554-4640-8FF7-6B909CDCDBFC}"/>
              </a:ext>
            </a:extLst>
          </p:cNvPr>
          <p:cNvPicPr>
            <a:picLocks noChangeAspect="1"/>
          </p:cNvPicPr>
          <p:nvPr/>
        </p:nvPicPr>
        <p:blipFill rotWithShape="1">
          <a:blip r:embed="rId3"/>
          <a:srcRect t="14519" r="10169" b="29198"/>
          <a:stretch/>
        </p:blipFill>
        <p:spPr>
          <a:xfrm>
            <a:off x="782036" y="1452052"/>
            <a:ext cx="7544019" cy="1998711"/>
          </a:xfrm>
          <a:prstGeom prst="rect">
            <a:avLst/>
          </a:prstGeom>
        </p:spPr>
      </p:pic>
      <p:pic>
        <p:nvPicPr>
          <p:cNvPr id="7" name="图片 6">
            <a:extLst>
              <a:ext uri="{FF2B5EF4-FFF2-40B4-BE49-F238E27FC236}">
                <a16:creationId xmlns:a16="http://schemas.microsoft.com/office/drawing/2014/main" id="{4C3B1E5A-A521-4207-9DB0-35397D593AC1}"/>
              </a:ext>
            </a:extLst>
          </p:cNvPr>
          <p:cNvPicPr>
            <a:picLocks noChangeAspect="1"/>
          </p:cNvPicPr>
          <p:nvPr/>
        </p:nvPicPr>
        <p:blipFill rotWithShape="1">
          <a:blip r:embed="rId4"/>
          <a:srcRect t="16269" b="16176"/>
          <a:stretch/>
        </p:blipFill>
        <p:spPr>
          <a:xfrm>
            <a:off x="782036" y="3628435"/>
            <a:ext cx="7544019" cy="2976282"/>
          </a:xfrm>
          <a:prstGeom prst="rect">
            <a:avLst/>
          </a:prstGeom>
        </p:spPr>
      </p:pic>
    </p:spTree>
    <p:extLst>
      <p:ext uri="{BB962C8B-B14F-4D97-AF65-F5344CB8AC3E}">
        <p14:creationId xmlns:p14="http://schemas.microsoft.com/office/powerpoint/2010/main" val="27460115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8023C1-6F0A-4ADC-B43F-60C0550586A3}"/>
              </a:ext>
            </a:extLst>
          </p:cNvPr>
          <p:cNvSpPr>
            <a:spLocks noGrp="1"/>
          </p:cNvSpPr>
          <p:nvPr>
            <p:ph type="title"/>
          </p:nvPr>
        </p:nvSpPr>
        <p:spPr/>
        <p:txBody>
          <a:bodyPr/>
          <a:lstStyle/>
          <a:p>
            <a:r>
              <a:rPr lang="en-US" altLang="zh-CN" sz="3200" dirty="0"/>
              <a:t>Edit Output Style</a:t>
            </a:r>
          </a:p>
        </p:txBody>
      </p:sp>
      <p:pic>
        <p:nvPicPr>
          <p:cNvPr id="4" name="图片 3">
            <a:extLst>
              <a:ext uri="{FF2B5EF4-FFF2-40B4-BE49-F238E27FC236}">
                <a16:creationId xmlns:a16="http://schemas.microsoft.com/office/drawing/2014/main" id="{76DF9895-26D6-414C-8B33-A8DFAFDA5908}"/>
              </a:ext>
            </a:extLst>
          </p:cNvPr>
          <p:cNvPicPr>
            <a:picLocks noChangeAspect="1"/>
          </p:cNvPicPr>
          <p:nvPr/>
        </p:nvPicPr>
        <p:blipFill>
          <a:blip r:embed="rId3"/>
          <a:stretch>
            <a:fillRect/>
          </a:stretch>
        </p:blipFill>
        <p:spPr>
          <a:xfrm>
            <a:off x="740851" y="1529158"/>
            <a:ext cx="8451312" cy="4610500"/>
          </a:xfrm>
          <a:prstGeom prst="rect">
            <a:avLst/>
          </a:prstGeom>
        </p:spPr>
      </p:pic>
    </p:spTree>
    <p:extLst>
      <p:ext uri="{BB962C8B-B14F-4D97-AF65-F5344CB8AC3E}">
        <p14:creationId xmlns:p14="http://schemas.microsoft.com/office/powerpoint/2010/main" val="1599042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8023C1-6F0A-4ADC-B43F-60C0550586A3}"/>
              </a:ext>
            </a:extLst>
          </p:cNvPr>
          <p:cNvSpPr>
            <a:spLocks noGrp="1"/>
          </p:cNvSpPr>
          <p:nvPr>
            <p:ph type="title"/>
          </p:nvPr>
        </p:nvSpPr>
        <p:spPr/>
        <p:txBody>
          <a:bodyPr/>
          <a:lstStyle/>
          <a:p>
            <a:r>
              <a:rPr lang="en-US" altLang="zh-CN" sz="3200" dirty="0"/>
              <a:t>Edit Output Style</a:t>
            </a:r>
          </a:p>
        </p:txBody>
      </p:sp>
      <p:grpSp>
        <p:nvGrpSpPr>
          <p:cNvPr id="26" name="组合 25">
            <a:extLst>
              <a:ext uri="{FF2B5EF4-FFF2-40B4-BE49-F238E27FC236}">
                <a16:creationId xmlns:a16="http://schemas.microsoft.com/office/drawing/2014/main" id="{68A4E9A1-D10F-4D76-B87B-F45B2B698263}"/>
              </a:ext>
            </a:extLst>
          </p:cNvPr>
          <p:cNvGrpSpPr/>
          <p:nvPr/>
        </p:nvGrpSpPr>
        <p:grpSpPr>
          <a:xfrm>
            <a:off x="871407" y="1581698"/>
            <a:ext cx="8458933" cy="4580017"/>
            <a:chOff x="871407" y="1581698"/>
            <a:chExt cx="8458933" cy="4580017"/>
          </a:xfrm>
        </p:grpSpPr>
        <p:pic>
          <p:nvPicPr>
            <p:cNvPr id="3" name="图片 2">
              <a:extLst>
                <a:ext uri="{FF2B5EF4-FFF2-40B4-BE49-F238E27FC236}">
                  <a16:creationId xmlns:a16="http://schemas.microsoft.com/office/drawing/2014/main" id="{191483B7-1E52-428B-963E-40A2AAF869CE}"/>
                </a:ext>
              </a:extLst>
            </p:cNvPr>
            <p:cNvPicPr>
              <a:picLocks noChangeAspect="1"/>
            </p:cNvPicPr>
            <p:nvPr/>
          </p:nvPicPr>
          <p:blipFill>
            <a:blip r:embed="rId3"/>
            <a:stretch>
              <a:fillRect/>
            </a:stretch>
          </p:blipFill>
          <p:spPr>
            <a:xfrm>
              <a:off x="871407" y="1581698"/>
              <a:ext cx="8458933" cy="4580017"/>
            </a:xfrm>
            <a:prstGeom prst="rect">
              <a:avLst/>
            </a:prstGeom>
          </p:spPr>
        </p:pic>
        <p:sp>
          <p:nvSpPr>
            <p:cNvPr id="5" name="文本框 4">
              <a:extLst>
                <a:ext uri="{FF2B5EF4-FFF2-40B4-BE49-F238E27FC236}">
                  <a16:creationId xmlns:a16="http://schemas.microsoft.com/office/drawing/2014/main" id="{9734172B-DA8B-4DA7-B655-C2963A283251}"/>
                </a:ext>
              </a:extLst>
            </p:cNvPr>
            <p:cNvSpPr txBox="1"/>
            <p:nvPr/>
          </p:nvSpPr>
          <p:spPr>
            <a:xfrm>
              <a:off x="6730862" y="2493145"/>
              <a:ext cx="2031325" cy="369332"/>
            </a:xfrm>
            <a:prstGeom prst="rect">
              <a:avLst/>
            </a:prstGeom>
            <a:noFill/>
          </p:spPr>
          <p:txBody>
            <a:bodyPr wrap="none" rtlCol="0">
              <a:spAutoFit/>
            </a:bodyPr>
            <a:lstStyle/>
            <a:p>
              <a:r>
                <a:rPr lang="zh-CN" altLang="en-US" dirty="0">
                  <a:solidFill>
                    <a:srgbClr val="FF0000"/>
                  </a:solidFill>
                </a:rPr>
                <a:t>期刊样式基本信息</a:t>
              </a:r>
            </a:p>
          </p:txBody>
        </p:sp>
        <p:sp>
          <p:nvSpPr>
            <p:cNvPr id="7" name="文本框 6">
              <a:extLst>
                <a:ext uri="{FF2B5EF4-FFF2-40B4-BE49-F238E27FC236}">
                  <a16:creationId xmlns:a16="http://schemas.microsoft.com/office/drawing/2014/main" id="{60ACFEF4-30C8-42A6-9F35-D8A9D7E88BFC}"/>
                </a:ext>
              </a:extLst>
            </p:cNvPr>
            <p:cNvSpPr txBox="1"/>
            <p:nvPr/>
          </p:nvSpPr>
          <p:spPr>
            <a:xfrm>
              <a:off x="6682301" y="3092705"/>
              <a:ext cx="2031325" cy="369332"/>
            </a:xfrm>
            <a:prstGeom prst="rect">
              <a:avLst/>
            </a:prstGeom>
            <a:noFill/>
          </p:spPr>
          <p:txBody>
            <a:bodyPr wrap="none" rtlCol="0">
              <a:spAutoFit/>
            </a:bodyPr>
            <a:lstStyle/>
            <a:p>
              <a:r>
                <a:rPr lang="zh-CN" altLang="en-US" dirty="0">
                  <a:solidFill>
                    <a:srgbClr val="FF0000"/>
                  </a:solidFill>
                </a:rPr>
                <a:t>文中引用格式设置</a:t>
              </a:r>
            </a:p>
          </p:txBody>
        </p:sp>
        <p:sp>
          <p:nvSpPr>
            <p:cNvPr id="9" name="文本框 8">
              <a:extLst>
                <a:ext uri="{FF2B5EF4-FFF2-40B4-BE49-F238E27FC236}">
                  <a16:creationId xmlns:a16="http://schemas.microsoft.com/office/drawing/2014/main" id="{A69058AA-ACE6-4DC0-907D-295B72FBAD9B}"/>
                </a:ext>
              </a:extLst>
            </p:cNvPr>
            <p:cNvSpPr txBox="1"/>
            <p:nvPr/>
          </p:nvSpPr>
          <p:spPr>
            <a:xfrm>
              <a:off x="6846277" y="5082441"/>
              <a:ext cx="1800493" cy="369332"/>
            </a:xfrm>
            <a:prstGeom prst="rect">
              <a:avLst/>
            </a:prstGeom>
            <a:noFill/>
          </p:spPr>
          <p:txBody>
            <a:bodyPr wrap="none" rtlCol="0">
              <a:spAutoFit/>
            </a:bodyPr>
            <a:lstStyle/>
            <a:p>
              <a:r>
                <a:rPr lang="zh-CN" altLang="en-US" dirty="0">
                  <a:solidFill>
                    <a:srgbClr val="FF0000"/>
                  </a:solidFill>
                </a:rPr>
                <a:t>图和表样式设置</a:t>
              </a:r>
            </a:p>
          </p:txBody>
        </p:sp>
        <p:sp>
          <p:nvSpPr>
            <p:cNvPr id="11" name="文本框 10">
              <a:extLst>
                <a:ext uri="{FF2B5EF4-FFF2-40B4-BE49-F238E27FC236}">
                  <a16:creationId xmlns:a16="http://schemas.microsoft.com/office/drawing/2014/main" id="{479133AE-971B-40A6-87A8-F3F1C66890A8}"/>
                </a:ext>
              </a:extLst>
            </p:cNvPr>
            <p:cNvSpPr txBox="1"/>
            <p:nvPr/>
          </p:nvSpPr>
          <p:spPr>
            <a:xfrm>
              <a:off x="6500029" y="3842984"/>
              <a:ext cx="2492990" cy="369332"/>
            </a:xfrm>
            <a:prstGeom prst="rect">
              <a:avLst/>
            </a:prstGeom>
            <a:noFill/>
          </p:spPr>
          <p:txBody>
            <a:bodyPr wrap="none" rtlCol="0">
              <a:spAutoFit/>
            </a:bodyPr>
            <a:lstStyle/>
            <a:p>
              <a:r>
                <a:rPr lang="zh-CN" altLang="en-US" dirty="0">
                  <a:solidFill>
                    <a:srgbClr val="FF0000"/>
                  </a:solidFill>
                </a:rPr>
                <a:t>文末参考文献样式设置</a:t>
              </a:r>
            </a:p>
          </p:txBody>
        </p:sp>
        <p:cxnSp>
          <p:nvCxnSpPr>
            <p:cNvPr id="12" name="直接箭头连接符 11">
              <a:extLst>
                <a:ext uri="{FF2B5EF4-FFF2-40B4-BE49-F238E27FC236}">
                  <a16:creationId xmlns:a16="http://schemas.microsoft.com/office/drawing/2014/main" id="{DE1B3DDE-66A9-45C0-8FC4-20B546B14A22}"/>
                </a:ext>
              </a:extLst>
            </p:cNvPr>
            <p:cNvCxnSpPr>
              <a:stCxn id="5" idx="1"/>
            </p:cNvCxnSpPr>
            <p:nvPr/>
          </p:nvCxnSpPr>
          <p:spPr bwMode="auto">
            <a:xfrm flipH="1" flipV="1">
              <a:off x="2154477" y="2354893"/>
              <a:ext cx="4576385" cy="322918"/>
            </a:xfrm>
            <a:prstGeom prst="straightConnector1">
              <a:avLst/>
            </a:prstGeom>
            <a:solidFill>
              <a:schemeClr val="accent1"/>
            </a:solidFill>
            <a:ln w="41275" cap="flat" cmpd="sng" algn="ctr">
              <a:solidFill>
                <a:srgbClr val="FF0000"/>
              </a:solidFill>
              <a:prstDash val="solid"/>
              <a:miter lim="800000"/>
              <a:headEnd type="none" w="lg" len="lg"/>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箭头连接符 14">
              <a:extLst>
                <a:ext uri="{FF2B5EF4-FFF2-40B4-BE49-F238E27FC236}">
                  <a16:creationId xmlns:a16="http://schemas.microsoft.com/office/drawing/2014/main" id="{BE142E2D-ACF8-45F7-A8D0-5BA9CF18F4F2}"/>
                </a:ext>
              </a:extLst>
            </p:cNvPr>
            <p:cNvCxnSpPr/>
            <p:nvPr/>
          </p:nvCxnSpPr>
          <p:spPr bwMode="auto">
            <a:xfrm flipH="1" flipV="1">
              <a:off x="2154477" y="3260169"/>
              <a:ext cx="4527824" cy="16747"/>
            </a:xfrm>
            <a:prstGeom prst="straightConnector1">
              <a:avLst/>
            </a:prstGeom>
            <a:solidFill>
              <a:schemeClr val="accent1"/>
            </a:solidFill>
            <a:ln w="41275" cap="flat" cmpd="sng" algn="ctr">
              <a:solidFill>
                <a:srgbClr val="FF0000"/>
              </a:solidFill>
              <a:prstDash val="solid"/>
              <a:miter lim="800000"/>
              <a:headEnd type="none" w="lg" len="lg"/>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箭头连接符 21">
              <a:extLst>
                <a:ext uri="{FF2B5EF4-FFF2-40B4-BE49-F238E27FC236}">
                  <a16:creationId xmlns:a16="http://schemas.microsoft.com/office/drawing/2014/main" id="{75331DE6-A0EC-4C1F-9FFD-0DA5A2BD1F60}"/>
                </a:ext>
              </a:extLst>
            </p:cNvPr>
            <p:cNvCxnSpPr>
              <a:stCxn id="11" idx="1"/>
            </p:cNvCxnSpPr>
            <p:nvPr/>
          </p:nvCxnSpPr>
          <p:spPr bwMode="auto">
            <a:xfrm flipH="1" flipV="1">
              <a:off x="2154477" y="4012736"/>
              <a:ext cx="4345552" cy="14914"/>
            </a:xfrm>
            <a:prstGeom prst="straightConnector1">
              <a:avLst/>
            </a:prstGeom>
            <a:solidFill>
              <a:schemeClr val="accent1"/>
            </a:solidFill>
            <a:ln w="41275" cap="flat" cmpd="sng" algn="ctr">
              <a:solidFill>
                <a:srgbClr val="FF0000"/>
              </a:solidFill>
              <a:prstDash val="solid"/>
              <a:miter lim="800000"/>
              <a:headEnd type="none" w="lg" len="lg"/>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箭头连接符 23">
              <a:extLst>
                <a:ext uri="{FF2B5EF4-FFF2-40B4-BE49-F238E27FC236}">
                  <a16:creationId xmlns:a16="http://schemas.microsoft.com/office/drawing/2014/main" id="{ED61491F-EFA8-46DB-8193-FEA783660199}"/>
                </a:ext>
              </a:extLst>
            </p:cNvPr>
            <p:cNvCxnSpPr/>
            <p:nvPr/>
          </p:nvCxnSpPr>
          <p:spPr bwMode="auto">
            <a:xfrm flipH="1">
              <a:off x="2154477" y="5266652"/>
              <a:ext cx="4679764" cy="75827"/>
            </a:xfrm>
            <a:prstGeom prst="straightConnector1">
              <a:avLst/>
            </a:prstGeom>
            <a:solidFill>
              <a:schemeClr val="accent1"/>
            </a:solidFill>
            <a:ln w="41275" cap="flat" cmpd="sng" algn="ctr">
              <a:solidFill>
                <a:srgbClr val="FF0000"/>
              </a:solidFill>
              <a:prstDash val="solid"/>
              <a:miter lim="800000"/>
              <a:headEnd type="none" w="lg" len="lg"/>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80131092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8023C1-6F0A-4ADC-B43F-60C0550586A3}"/>
              </a:ext>
            </a:extLst>
          </p:cNvPr>
          <p:cNvSpPr>
            <a:spLocks noGrp="1"/>
          </p:cNvSpPr>
          <p:nvPr>
            <p:ph type="title"/>
          </p:nvPr>
        </p:nvSpPr>
        <p:spPr/>
        <p:txBody>
          <a:bodyPr/>
          <a:lstStyle/>
          <a:p>
            <a:r>
              <a:rPr lang="en-US" altLang="zh-CN" dirty="0"/>
              <a:t>Edit Output Style</a:t>
            </a:r>
          </a:p>
        </p:txBody>
      </p:sp>
      <p:sp>
        <p:nvSpPr>
          <p:cNvPr id="8" name="内容占位符 7">
            <a:extLst>
              <a:ext uri="{FF2B5EF4-FFF2-40B4-BE49-F238E27FC236}">
                <a16:creationId xmlns:a16="http://schemas.microsoft.com/office/drawing/2014/main" id="{3E767FAA-00BA-4745-98EA-15A286A82396}"/>
              </a:ext>
            </a:extLst>
          </p:cNvPr>
          <p:cNvSpPr>
            <a:spLocks noGrp="1"/>
          </p:cNvSpPr>
          <p:nvPr>
            <p:ph idx="1"/>
          </p:nvPr>
        </p:nvSpPr>
        <p:spPr/>
        <p:txBody>
          <a:bodyPr/>
          <a:lstStyle/>
          <a:p>
            <a:r>
              <a:rPr lang="zh-CN" altLang="en-US" dirty="0"/>
              <a:t>对当前</a:t>
            </a:r>
            <a:r>
              <a:rPr lang="en-US" altLang="zh-CN" dirty="0"/>
              <a:t>Nature</a:t>
            </a:r>
            <a:r>
              <a:rPr lang="zh-CN" altLang="en-US" dirty="0"/>
              <a:t>的期刊样式修改：</a:t>
            </a:r>
            <a:endParaRPr lang="en-US" altLang="zh-CN" dirty="0"/>
          </a:p>
          <a:p>
            <a:pPr marL="0" indent="0">
              <a:buNone/>
            </a:pPr>
            <a:r>
              <a:rPr lang="zh-CN" altLang="en-US" dirty="0"/>
              <a:t>（</a:t>
            </a:r>
            <a:r>
              <a:rPr lang="en-US" altLang="zh-CN" dirty="0"/>
              <a:t>1</a:t>
            </a:r>
            <a:r>
              <a:rPr lang="zh-CN" altLang="en-US" dirty="0"/>
              <a:t>）将上标引用改成带括号的水平引用</a:t>
            </a:r>
            <a:endParaRPr lang="en-US" altLang="zh-CN" dirty="0"/>
          </a:p>
          <a:p>
            <a:pPr marL="0" indent="0">
              <a:buNone/>
            </a:pPr>
            <a:r>
              <a:rPr lang="zh-CN" altLang="en-US" dirty="0"/>
              <a:t>（</a:t>
            </a:r>
            <a:r>
              <a:rPr lang="en-US" altLang="zh-CN" dirty="0"/>
              <a:t>2</a:t>
            </a:r>
            <a:r>
              <a:rPr lang="zh-CN" altLang="en-US" dirty="0"/>
              <a:t>）文末参考文献列表中文献标题加粗</a:t>
            </a:r>
          </a:p>
        </p:txBody>
      </p:sp>
      <p:pic>
        <p:nvPicPr>
          <p:cNvPr id="4" name="图片 3">
            <a:extLst>
              <a:ext uri="{FF2B5EF4-FFF2-40B4-BE49-F238E27FC236}">
                <a16:creationId xmlns:a16="http://schemas.microsoft.com/office/drawing/2014/main" id="{21D90F6D-F901-46B2-93E8-FFA085AE0C08}"/>
              </a:ext>
            </a:extLst>
          </p:cNvPr>
          <p:cNvPicPr>
            <a:picLocks noChangeAspect="1"/>
          </p:cNvPicPr>
          <p:nvPr/>
        </p:nvPicPr>
        <p:blipFill rotWithShape="1">
          <a:blip r:embed="rId3"/>
          <a:srcRect l="18074" r="21321"/>
          <a:stretch/>
        </p:blipFill>
        <p:spPr>
          <a:xfrm>
            <a:off x="551139" y="3573547"/>
            <a:ext cx="5135670" cy="2674852"/>
          </a:xfrm>
          <a:prstGeom prst="rect">
            <a:avLst/>
          </a:prstGeom>
        </p:spPr>
      </p:pic>
      <p:pic>
        <p:nvPicPr>
          <p:cNvPr id="10" name="图片 9">
            <a:extLst>
              <a:ext uri="{FF2B5EF4-FFF2-40B4-BE49-F238E27FC236}">
                <a16:creationId xmlns:a16="http://schemas.microsoft.com/office/drawing/2014/main" id="{78D3D9E7-8B08-4546-AB13-1C865EA90ABD}"/>
              </a:ext>
            </a:extLst>
          </p:cNvPr>
          <p:cNvPicPr>
            <a:picLocks noChangeAspect="1"/>
          </p:cNvPicPr>
          <p:nvPr/>
        </p:nvPicPr>
        <p:blipFill rotWithShape="1">
          <a:blip r:embed="rId4"/>
          <a:srcRect l="16643" r="19798"/>
          <a:stretch/>
        </p:blipFill>
        <p:spPr>
          <a:xfrm>
            <a:off x="6413030" y="3611651"/>
            <a:ext cx="5386194" cy="2636748"/>
          </a:xfrm>
          <a:prstGeom prst="rect">
            <a:avLst/>
          </a:prstGeom>
        </p:spPr>
      </p:pic>
      <p:cxnSp>
        <p:nvCxnSpPr>
          <p:cNvPr id="16" name="直接箭头连接符 15">
            <a:extLst>
              <a:ext uri="{FF2B5EF4-FFF2-40B4-BE49-F238E27FC236}">
                <a16:creationId xmlns:a16="http://schemas.microsoft.com/office/drawing/2014/main" id="{C3A9324F-BD68-46B6-A8E4-63C42E73EDC0}"/>
              </a:ext>
            </a:extLst>
          </p:cNvPr>
          <p:cNvCxnSpPr/>
          <p:nvPr/>
        </p:nvCxnSpPr>
        <p:spPr bwMode="auto">
          <a:xfrm>
            <a:off x="5348472" y="5082808"/>
            <a:ext cx="1244037" cy="0"/>
          </a:xfrm>
          <a:prstGeom prst="straightConnector1">
            <a:avLst/>
          </a:prstGeom>
          <a:solidFill>
            <a:schemeClr val="accent1"/>
          </a:solidFill>
          <a:ln w="41275" cap="flat" cmpd="sng" algn="ctr">
            <a:solidFill>
              <a:srgbClr val="FF0000"/>
            </a:solidFill>
            <a:prstDash val="solid"/>
            <a:miter lim="800000"/>
            <a:headEnd type="none" w="lg" len="lg"/>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71011272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025" y="2379409"/>
            <a:ext cx="8858250" cy="2759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08300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a:t>import a reference from an online database</a:t>
            </a:r>
            <a:endParaRPr lang="zh-CN" altLang="en-US" sz="3200" dirty="0"/>
          </a:p>
        </p:txBody>
      </p:sp>
      <p:sp>
        <p:nvSpPr>
          <p:cNvPr id="3" name="内容占位符 2"/>
          <p:cNvSpPr>
            <a:spLocks noGrp="1"/>
          </p:cNvSpPr>
          <p:nvPr>
            <p:ph idx="1"/>
          </p:nvPr>
        </p:nvSpPr>
        <p:spPr/>
        <p:txBody>
          <a:bodyPr/>
          <a:lstStyle/>
          <a:p>
            <a:r>
              <a:rPr lang="zh-CN" altLang="en-US" dirty="0"/>
              <a:t>选择数据库</a:t>
            </a:r>
          </a:p>
        </p:txBody>
      </p:sp>
      <p:grpSp>
        <p:nvGrpSpPr>
          <p:cNvPr id="15" name="组合 14">
            <a:extLst>
              <a:ext uri="{FF2B5EF4-FFF2-40B4-BE49-F238E27FC236}">
                <a16:creationId xmlns:a16="http://schemas.microsoft.com/office/drawing/2014/main" id="{2A798C36-2EF1-4AC8-BA24-DF71C55D0F17}"/>
              </a:ext>
            </a:extLst>
          </p:cNvPr>
          <p:cNvGrpSpPr/>
          <p:nvPr/>
        </p:nvGrpSpPr>
        <p:grpSpPr>
          <a:xfrm>
            <a:off x="1103312" y="2590107"/>
            <a:ext cx="9178290" cy="3903345"/>
            <a:chOff x="1103312" y="2590107"/>
            <a:chExt cx="9178290" cy="3903345"/>
          </a:xfrm>
        </p:grpSpPr>
        <p:pic>
          <p:nvPicPr>
            <p:cNvPr id="5" name="图片 4"/>
            <p:cNvPicPr>
              <a:picLocks noChangeAspect="1"/>
            </p:cNvPicPr>
            <p:nvPr/>
          </p:nvPicPr>
          <p:blipFill>
            <a:blip r:embed="rId3"/>
            <a:stretch>
              <a:fillRect/>
            </a:stretch>
          </p:blipFill>
          <p:spPr>
            <a:xfrm>
              <a:off x="1103312" y="2590107"/>
              <a:ext cx="9178290" cy="3903345"/>
            </a:xfrm>
            <a:prstGeom prst="rect">
              <a:avLst/>
            </a:prstGeom>
          </p:spPr>
        </p:pic>
        <p:sp>
          <p:nvSpPr>
            <p:cNvPr id="4" name="矩形 3">
              <a:extLst>
                <a:ext uri="{FF2B5EF4-FFF2-40B4-BE49-F238E27FC236}">
                  <a16:creationId xmlns:a16="http://schemas.microsoft.com/office/drawing/2014/main" id="{DD4E31B7-D644-4AB5-84EE-FC64A7EF76EC}"/>
                </a:ext>
              </a:extLst>
            </p:cNvPr>
            <p:cNvSpPr/>
            <p:nvPr/>
          </p:nvSpPr>
          <p:spPr>
            <a:xfrm>
              <a:off x="1229360" y="4409440"/>
              <a:ext cx="391160" cy="187960"/>
            </a:xfrm>
            <a:prstGeom prst="rect">
              <a:avLst/>
            </a:prstGeom>
            <a:solidFill>
              <a:schemeClr val="tx1">
                <a:alpha val="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F614782D-DA23-4966-83DF-85FCCF70D21D}"/>
                </a:ext>
              </a:extLst>
            </p:cNvPr>
            <p:cNvCxnSpPr/>
            <p:nvPr/>
          </p:nvCxnSpPr>
          <p:spPr>
            <a:xfrm flipV="1">
              <a:off x="1620520" y="3332480"/>
              <a:ext cx="2941320" cy="1264920"/>
            </a:xfrm>
            <a:prstGeom prst="straightConnector1">
              <a:avLst/>
            </a:prstGeom>
            <a:ln w="31750">
              <a:solidFill>
                <a:srgbClr val="FF1E10"/>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9223E263-C54C-43E8-B90A-7DD8EB88EC9F}"/>
                </a:ext>
              </a:extLst>
            </p:cNvPr>
            <p:cNvSpPr/>
            <p:nvPr/>
          </p:nvSpPr>
          <p:spPr>
            <a:xfrm>
              <a:off x="2684780" y="3145790"/>
              <a:ext cx="916940" cy="373380"/>
            </a:xfrm>
            <a:prstGeom prst="rect">
              <a:avLst/>
            </a:prstGeom>
            <a:solidFill>
              <a:schemeClr val="tx1">
                <a:alpha val="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对话气泡: 矩形 12">
              <a:extLst>
                <a:ext uri="{FF2B5EF4-FFF2-40B4-BE49-F238E27FC236}">
                  <a16:creationId xmlns:a16="http://schemas.microsoft.com/office/drawing/2014/main" id="{1D1D17F8-5AD3-4166-998D-77F505273CD2}"/>
                </a:ext>
              </a:extLst>
            </p:cNvPr>
            <p:cNvSpPr/>
            <p:nvPr/>
          </p:nvSpPr>
          <p:spPr>
            <a:xfrm flipH="1">
              <a:off x="2192945" y="2590107"/>
              <a:ext cx="783933" cy="427078"/>
            </a:xfrm>
            <a:prstGeom prst="wedgeRectCallout">
              <a:avLst>
                <a:gd name="adj1" fmla="val -20833"/>
                <a:gd name="adj2" fmla="val 78918"/>
              </a:avLst>
            </a:prstGeom>
            <a:solidFill>
              <a:schemeClr val="tx1"/>
            </a:solidFill>
            <a:ln>
              <a:solidFill>
                <a:srgbClr val="FF1E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ED1806AE-4BD0-4823-BFCA-A67C07C653F8}"/>
                </a:ext>
              </a:extLst>
            </p:cNvPr>
            <p:cNvSpPr txBox="1"/>
            <p:nvPr/>
          </p:nvSpPr>
          <p:spPr>
            <a:xfrm>
              <a:off x="2192945" y="2590780"/>
              <a:ext cx="858520" cy="461665"/>
            </a:xfrm>
            <a:prstGeom prst="rect">
              <a:avLst/>
            </a:prstGeom>
            <a:noFill/>
          </p:spPr>
          <p:txBody>
            <a:bodyPr wrap="square" rtlCol="0">
              <a:spAutoFit/>
            </a:bodyPr>
            <a:lstStyle/>
            <a:p>
              <a:r>
                <a:rPr lang="zh-CN" altLang="en-US" sz="1200" dirty="0">
                  <a:solidFill>
                    <a:schemeClr val="bg1"/>
                  </a:solidFill>
                </a:rPr>
                <a:t>关键字组合查询</a:t>
              </a:r>
            </a:p>
          </p:txBody>
        </p:sp>
      </p:grpSp>
    </p:spTree>
    <p:extLst>
      <p:ext uri="{BB962C8B-B14F-4D97-AF65-F5344CB8AC3E}">
        <p14:creationId xmlns:p14="http://schemas.microsoft.com/office/powerpoint/2010/main" val="290148501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8023C1-6F0A-4ADC-B43F-60C0550586A3}"/>
              </a:ext>
            </a:extLst>
          </p:cNvPr>
          <p:cNvSpPr>
            <a:spLocks noGrp="1"/>
          </p:cNvSpPr>
          <p:nvPr>
            <p:ph type="title"/>
          </p:nvPr>
        </p:nvSpPr>
        <p:spPr/>
        <p:txBody>
          <a:bodyPr/>
          <a:lstStyle/>
          <a:p>
            <a:r>
              <a:rPr lang="en-US" altLang="zh-CN" dirty="0"/>
              <a:t>Edit Output Style</a:t>
            </a:r>
          </a:p>
        </p:txBody>
      </p:sp>
      <p:sp>
        <p:nvSpPr>
          <p:cNvPr id="8" name="内容占位符 7">
            <a:extLst>
              <a:ext uri="{FF2B5EF4-FFF2-40B4-BE49-F238E27FC236}">
                <a16:creationId xmlns:a16="http://schemas.microsoft.com/office/drawing/2014/main" id="{3E767FAA-00BA-4745-98EA-15A286A82396}"/>
              </a:ext>
            </a:extLst>
          </p:cNvPr>
          <p:cNvSpPr>
            <a:spLocks noGrp="1"/>
          </p:cNvSpPr>
          <p:nvPr>
            <p:ph idx="1"/>
          </p:nvPr>
        </p:nvSpPr>
        <p:spPr/>
        <p:txBody>
          <a:bodyPr/>
          <a:lstStyle/>
          <a:p>
            <a:r>
              <a:rPr lang="en-US" altLang="zh-CN" dirty="0"/>
              <a:t>Edit-- Output Style--</a:t>
            </a:r>
            <a:r>
              <a:rPr lang="en-US" altLang="zh-CN" dirty="0" err="1"/>
              <a:t>Edit”Nature</a:t>
            </a:r>
            <a:r>
              <a:rPr lang="en-US" altLang="zh-CN" dirty="0"/>
              <a:t>”</a:t>
            </a:r>
            <a:endParaRPr lang="zh-CN" altLang="en-US" dirty="0"/>
          </a:p>
        </p:txBody>
      </p:sp>
      <p:pic>
        <p:nvPicPr>
          <p:cNvPr id="3" name="图片 2">
            <a:extLst>
              <a:ext uri="{FF2B5EF4-FFF2-40B4-BE49-F238E27FC236}">
                <a16:creationId xmlns:a16="http://schemas.microsoft.com/office/drawing/2014/main" id="{B982D743-5F00-4741-820E-98E8730F986A}"/>
              </a:ext>
            </a:extLst>
          </p:cNvPr>
          <p:cNvPicPr>
            <a:picLocks noChangeAspect="1"/>
          </p:cNvPicPr>
          <p:nvPr/>
        </p:nvPicPr>
        <p:blipFill rotWithShape="1">
          <a:blip r:embed="rId3"/>
          <a:srcRect b="27019"/>
          <a:stretch/>
        </p:blipFill>
        <p:spPr>
          <a:xfrm>
            <a:off x="1545196" y="2729986"/>
            <a:ext cx="8504657" cy="3320294"/>
          </a:xfrm>
          <a:prstGeom prst="rect">
            <a:avLst/>
          </a:prstGeom>
        </p:spPr>
      </p:pic>
    </p:spTree>
    <p:extLst>
      <p:ext uri="{BB962C8B-B14F-4D97-AF65-F5344CB8AC3E}">
        <p14:creationId xmlns:p14="http://schemas.microsoft.com/office/powerpoint/2010/main" val="389297765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8023C1-6F0A-4ADC-B43F-60C0550586A3}"/>
              </a:ext>
            </a:extLst>
          </p:cNvPr>
          <p:cNvSpPr>
            <a:spLocks noGrp="1"/>
          </p:cNvSpPr>
          <p:nvPr>
            <p:ph type="title"/>
          </p:nvPr>
        </p:nvSpPr>
        <p:spPr/>
        <p:txBody>
          <a:bodyPr/>
          <a:lstStyle/>
          <a:p>
            <a:r>
              <a:rPr lang="en-US" altLang="zh-CN" dirty="0"/>
              <a:t>Edit Output Style</a:t>
            </a:r>
          </a:p>
        </p:txBody>
      </p:sp>
      <p:sp>
        <p:nvSpPr>
          <p:cNvPr id="8" name="内容占位符 7">
            <a:extLst>
              <a:ext uri="{FF2B5EF4-FFF2-40B4-BE49-F238E27FC236}">
                <a16:creationId xmlns:a16="http://schemas.microsoft.com/office/drawing/2014/main" id="{3E767FAA-00BA-4745-98EA-15A286A82396}"/>
              </a:ext>
            </a:extLst>
          </p:cNvPr>
          <p:cNvSpPr>
            <a:spLocks noGrp="1"/>
          </p:cNvSpPr>
          <p:nvPr>
            <p:ph idx="1"/>
          </p:nvPr>
        </p:nvSpPr>
        <p:spPr/>
        <p:txBody>
          <a:bodyPr/>
          <a:lstStyle/>
          <a:p>
            <a:r>
              <a:rPr lang="en-US" altLang="zh-CN" dirty="0"/>
              <a:t>Style</a:t>
            </a:r>
            <a:r>
              <a:rPr lang="zh-CN" altLang="en-US" dirty="0"/>
              <a:t>编辑界面，展开</a:t>
            </a:r>
            <a:r>
              <a:rPr lang="en-US" altLang="zh-CN" dirty="0"/>
              <a:t>Citations</a:t>
            </a:r>
            <a:r>
              <a:rPr lang="zh-CN" altLang="en-US" dirty="0"/>
              <a:t>节点，点击</a:t>
            </a:r>
            <a:r>
              <a:rPr lang="en-US" altLang="zh-CN" dirty="0"/>
              <a:t>Templates</a:t>
            </a:r>
            <a:r>
              <a:rPr lang="zh-CN" altLang="en-US" dirty="0"/>
              <a:t>，进行设置</a:t>
            </a:r>
            <a:endParaRPr lang="en-US" altLang="zh-CN" dirty="0"/>
          </a:p>
          <a:p>
            <a:pPr marL="0" indent="0">
              <a:buNone/>
            </a:pPr>
            <a:endParaRPr lang="zh-CN" altLang="en-US" dirty="0"/>
          </a:p>
        </p:txBody>
      </p:sp>
      <p:pic>
        <p:nvPicPr>
          <p:cNvPr id="4" name="图片 3">
            <a:extLst>
              <a:ext uri="{FF2B5EF4-FFF2-40B4-BE49-F238E27FC236}">
                <a16:creationId xmlns:a16="http://schemas.microsoft.com/office/drawing/2014/main" id="{8CC39C22-0BC6-4663-9F4F-54D901F79985}"/>
              </a:ext>
            </a:extLst>
          </p:cNvPr>
          <p:cNvPicPr>
            <a:picLocks noChangeAspect="1"/>
          </p:cNvPicPr>
          <p:nvPr/>
        </p:nvPicPr>
        <p:blipFill rotWithShape="1">
          <a:blip r:embed="rId3"/>
          <a:srcRect b="13965"/>
          <a:stretch/>
        </p:blipFill>
        <p:spPr>
          <a:xfrm>
            <a:off x="1491005" y="2537240"/>
            <a:ext cx="8558848" cy="3910829"/>
          </a:xfrm>
          <a:prstGeom prst="rect">
            <a:avLst/>
          </a:prstGeom>
        </p:spPr>
      </p:pic>
    </p:spTree>
    <p:extLst>
      <p:ext uri="{BB962C8B-B14F-4D97-AF65-F5344CB8AC3E}">
        <p14:creationId xmlns:p14="http://schemas.microsoft.com/office/powerpoint/2010/main" val="6240178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8023C1-6F0A-4ADC-B43F-60C0550586A3}"/>
              </a:ext>
            </a:extLst>
          </p:cNvPr>
          <p:cNvSpPr>
            <a:spLocks noGrp="1"/>
          </p:cNvSpPr>
          <p:nvPr>
            <p:ph type="title"/>
          </p:nvPr>
        </p:nvSpPr>
        <p:spPr/>
        <p:txBody>
          <a:bodyPr/>
          <a:lstStyle/>
          <a:p>
            <a:r>
              <a:rPr lang="en-US" altLang="zh-CN" dirty="0"/>
              <a:t>Edit Output Style</a:t>
            </a:r>
          </a:p>
        </p:txBody>
      </p:sp>
      <p:sp>
        <p:nvSpPr>
          <p:cNvPr id="10" name="内容占位符 9">
            <a:extLst>
              <a:ext uri="{FF2B5EF4-FFF2-40B4-BE49-F238E27FC236}">
                <a16:creationId xmlns:a16="http://schemas.microsoft.com/office/drawing/2014/main" id="{21F78D13-FFC4-4568-BAB7-CFCB8139AA93}"/>
              </a:ext>
            </a:extLst>
          </p:cNvPr>
          <p:cNvSpPr>
            <a:spLocks noGrp="1"/>
          </p:cNvSpPr>
          <p:nvPr>
            <p:ph idx="1"/>
          </p:nvPr>
        </p:nvSpPr>
        <p:spPr/>
        <p:txBody>
          <a:bodyPr/>
          <a:lstStyle/>
          <a:p>
            <a:r>
              <a:rPr lang="zh-CN" altLang="en-US" dirty="0"/>
              <a:t>完成设置后，菜单栏</a:t>
            </a:r>
            <a:r>
              <a:rPr lang="en-US" altLang="zh-CN" dirty="0"/>
              <a:t>File--Save as</a:t>
            </a:r>
            <a:r>
              <a:rPr lang="zh-CN" altLang="en-US" dirty="0"/>
              <a:t>，输入修改后的新名字，即可完成修改</a:t>
            </a:r>
            <a:endParaRPr lang="en-US" altLang="zh-CN" dirty="0"/>
          </a:p>
          <a:p>
            <a:r>
              <a:rPr lang="zh-CN" altLang="en-US" dirty="0"/>
              <a:t>菜单栏选择</a:t>
            </a:r>
            <a:r>
              <a:rPr lang="en-US" altLang="zh-CN" dirty="0"/>
              <a:t>Style--Select Another Style</a:t>
            </a:r>
            <a:r>
              <a:rPr lang="zh-CN" altLang="en-US" dirty="0"/>
              <a:t>，选择新样式即可更换</a:t>
            </a:r>
          </a:p>
        </p:txBody>
      </p:sp>
      <p:pic>
        <p:nvPicPr>
          <p:cNvPr id="3" name="图片 2">
            <a:extLst>
              <a:ext uri="{FF2B5EF4-FFF2-40B4-BE49-F238E27FC236}">
                <a16:creationId xmlns:a16="http://schemas.microsoft.com/office/drawing/2014/main" id="{04FBB108-3B1A-476D-9E8B-2309321C2A0B}"/>
              </a:ext>
            </a:extLst>
          </p:cNvPr>
          <p:cNvPicPr>
            <a:picLocks noChangeAspect="1"/>
          </p:cNvPicPr>
          <p:nvPr/>
        </p:nvPicPr>
        <p:blipFill>
          <a:blip r:embed="rId3"/>
          <a:stretch>
            <a:fillRect/>
          </a:stretch>
        </p:blipFill>
        <p:spPr>
          <a:xfrm>
            <a:off x="1103312" y="3173332"/>
            <a:ext cx="4555181" cy="916543"/>
          </a:xfrm>
          <a:prstGeom prst="rect">
            <a:avLst/>
          </a:prstGeom>
        </p:spPr>
      </p:pic>
      <p:pic>
        <p:nvPicPr>
          <p:cNvPr id="11" name="图片 10">
            <a:extLst>
              <a:ext uri="{FF2B5EF4-FFF2-40B4-BE49-F238E27FC236}">
                <a16:creationId xmlns:a16="http://schemas.microsoft.com/office/drawing/2014/main" id="{C6694E7F-FDF1-4C7A-B039-9BF948449556}"/>
              </a:ext>
            </a:extLst>
          </p:cNvPr>
          <p:cNvPicPr>
            <a:picLocks noChangeAspect="1"/>
          </p:cNvPicPr>
          <p:nvPr/>
        </p:nvPicPr>
        <p:blipFill rotWithShape="1">
          <a:blip r:embed="rId4"/>
          <a:srcRect l="-91" t="-323" r="40910" b="27637"/>
          <a:stretch/>
        </p:blipFill>
        <p:spPr>
          <a:xfrm>
            <a:off x="6290550" y="3070618"/>
            <a:ext cx="5083084" cy="3334664"/>
          </a:xfrm>
          <a:prstGeom prst="rect">
            <a:avLst/>
          </a:prstGeom>
        </p:spPr>
      </p:pic>
      <p:sp>
        <p:nvSpPr>
          <p:cNvPr id="13" name="文本框 12">
            <a:extLst>
              <a:ext uri="{FF2B5EF4-FFF2-40B4-BE49-F238E27FC236}">
                <a16:creationId xmlns:a16="http://schemas.microsoft.com/office/drawing/2014/main" id="{B52A0DCC-1109-48AE-A308-32EC694D5212}"/>
              </a:ext>
            </a:extLst>
          </p:cNvPr>
          <p:cNvSpPr txBox="1"/>
          <p:nvPr/>
        </p:nvSpPr>
        <p:spPr>
          <a:xfrm>
            <a:off x="1012916" y="4760715"/>
            <a:ext cx="5083084" cy="707886"/>
          </a:xfrm>
          <a:prstGeom prst="rect">
            <a:avLst/>
          </a:prstGeom>
          <a:noFill/>
        </p:spPr>
        <p:txBody>
          <a:bodyPr wrap="square">
            <a:spAutoFit/>
          </a:bodyPr>
          <a:lstStyle/>
          <a:p>
            <a:r>
              <a:rPr lang="zh-CN" altLang="en-US" sz="2000" dirty="0"/>
              <a:t>注意：</a:t>
            </a:r>
            <a:endParaRPr lang="en-US" altLang="zh-CN" sz="2000" dirty="0"/>
          </a:p>
          <a:p>
            <a:r>
              <a:rPr lang="zh-CN" altLang="en-US" sz="2000" dirty="0"/>
              <a:t>新样式不会覆盖原样式，新样式可以被删除</a:t>
            </a:r>
          </a:p>
        </p:txBody>
      </p:sp>
    </p:spTree>
    <p:extLst>
      <p:ext uri="{BB962C8B-B14F-4D97-AF65-F5344CB8AC3E}">
        <p14:creationId xmlns:p14="http://schemas.microsoft.com/office/powerpoint/2010/main" val="23878266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8023C1-6F0A-4ADC-B43F-60C0550586A3}"/>
              </a:ext>
            </a:extLst>
          </p:cNvPr>
          <p:cNvSpPr>
            <a:spLocks noGrp="1"/>
          </p:cNvSpPr>
          <p:nvPr>
            <p:ph type="title"/>
          </p:nvPr>
        </p:nvSpPr>
        <p:spPr/>
        <p:txBody>
          <a:bodyPr/>
          <a:lstStyle/>
          <a:p>
            <a:r>
              <a:rPr lang="en-US" altLang="zh-CN" dirty="0"/>
              <a:t>Edit Output Style</a:t>
            </a:r>
          </a:p>
        </p:txBody>
      </p:sp>
      <p:sp>
        <p:nvSpPr>
          <p:cNvPr id="10" name="内容占位符 9">
            <a:extLst>
              <a:ext uri="{FF2B5EF4-FFF2-40B4-BE49-F238E27FC236}">
                <a16:creationId xmlns:a16="http://schemas.microsoft.com/office/drawing/2014/main" id="{21F78D13-FFC4-4568-BAB7-CFCB8139AA93}"/>
              </a:ext>
            </a:extLst>
          </p:cNvPr>
          <p:cNvSpPr>
            <a:spLocks noGrp="1"/>
          </p:cNvSpPr>
          <p:nvPr>
            <p:ph idx="1"/>
          </p:nvPr>
        </p:nvSpPr>
        <p:spPr/>
        <p:txBody>
          <a:bodyPr/>
          <a:lstStyle/>
          <a:p>
            <a:r>
              <a:rPr lang="zh-CN" altLang="en-US" dirty="0"/>
              <a:t>删除新创建的</a:t>
            </a:r>
            <a:r>
              <a:rPr lang="en-US" altLang="zh-CN" dirty="0"/>
              <a:t>Style</a:t>
            </a:r>
            <a:r>
              <a:rPr lang="zh-CN" altLang="en-US" dirty="0"/>
              <a:t>：</a:t>
            </a:r>
            <a:r>
              <a:rPr lang="en-US" altLang="zh-CN" dirty="0"/>
              <a:t>Edit--Output Styles--Open Styles Manager</a:t>
            </a:r>
            <a:r>
              <a:rPr lang="zh-CN" altLang="en-US" dirty="0"/>
              <a:t>打开期刊样式管理器，找到新建</a:t>
            </a:r>
            <a:r>
              <a:rPr lang="en-US" altLang="zh-CN" dirty="0"/>
              <a:t>Style</a:t>
            </a:r>
            <a:r>
              <a:rPr lang="zh-CN" altLang="en-US" dirty="0"/>
              <a:t>，然后右键删除即可</a:t>
            </a:r>
            <a:endParaRPr lang="en-US" altLang="zh-CN" dirty="0"/>
          </a:p>
          <a:p>
            <a:r>
              <a:rPr lang="zh-CN" altLang="en-US" dirty="0"/>
              <a:t>菜单栏选择</a:t>
            </a:r>
            <a:r>
              <a:rPr lang="en-US" altLang="zh-CN" dirty="0"/>
              <a:t>Style--Select Another Style</a:t>
            </a:r>
            <a:r>
              <a:rPr lang="zh-CN" altLang="en-US" dirty="0"/>
              <a:t>，选择新样式即可更换</a:t>
            </a:r>
          </a:p>
        </p:txBody>
      </p:sp>
      <p:pic>
        <p:nvPicPr>
          <p:cNvPr id="5" name="图片 4">
            <a:extLst>
              <a:ext uri="{FF2B5EF4-FFF2-40B4-BE49-F238E27FC236}">
                <a16:creationId xmlns:a16="http://schemas.microsoft.com/office/drawing/2014/main" id="{2D833038-287D-4620-9C84-DE0B439CD385}"/>
              </a:ext>
            </a:extLst>
          </p:cNvPr>
          <p:cNvPicPr>
            <a:picLocks noChangeAspect="1"/>
          </p:cNvPicPr>
          <p:nvPr/>
        </p:nvPicPr>
        <p:blipFill>
          <a:blip r:embed="rId3"/>
          <a:stretch>
            <a:fillRect/>
          </a:stretch>
        </p:blipFill>
        <p:spPr>
          <a:xfrm>
            <a:off x="646111" y="3234957"/>
            <a:ext cx="5326087" cy="3304552"/>
          </a:xfrm>
          <a:prstGeom prst="rect">
            <a:avLst/>
          </a:prstGeom>
        </p:spPr>
      </p:pic>
      <p:pic>
        <p:nvPicPr>
          <p:cNvPr id="6" name="图片 5">
            <a:extLst>
              <a:ext uri="{FF2B5EF4-FFF2-40B4-BE49-F238E27FC236}">
                <a16:creationId xmlns:a16="http://schemas.microsoft.com/office/drawing/2014/main" id="{D3A0BE27-50D9-4C72-A825-F622564590E4}"/>
              </a:ext>
            </a:extLst>
          </p:cNvPr>
          <p:cNvPicPr>
            <a:picLocks noChangeAspect="1"/>
          </p:cNvPicPr>
          <p:nvPr/>
        </p:nvPicPr>
        <p:blipFill>
          <a:blip r:embed="rId4"/>
          <a:stretch>
            <a:fillRect/>
          </a:stretch>
        </p:blipFill>
        <p:spPr>
          <a:xfrm>
            <a:off x="6341717" y="3219717"/>
            <a:ext cx="5326087" cy="3322212"/>
          </a:xfrm>
          <a:prstGeom prst="rect">
            <a:avLst/>
          </a:prstGeom>
        </p:spPr>
      </p:pic>
    </p:spTree>
    <p:extLst>
      <p:ext uri="{BB962C8B-B14F-4D97-AF65-F5344CB8AC3E}">
        <p14:creationId xmlns:p14="http://schemas.microsoft.com/office/powerpoint/2010/main" val="12833567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8023C1-6F0A-4ADC-B43F-60C0550586A3}"/>
              </a:ext>
            </a:extLst>
          </p:cNvPr>
          <p:cNvSpPr>
            <a:spLocks noGrp="1"/>
          </p:cNvSpPr>
          <p:nvPr>
            <p:ph type="title"/>
          </p:nvPr>
        </p:nvSpPr>
        <p:spPr/>
        <p:txBody>
          <a:bodyPr/>
          <a:lstStyle/>
          <a:p>
            <a:r>
              <a:rPr lang="en-US" altLang="zh-CN" dirty="0"/>
              <a:t>Manuscript </a:t>
            </a:r>
            <a:r>
              <a:rPr lang="en-US" altLang="zh-CN" dirty="0" err="1"/>
              <a:t>Tempaltes</a:t>
            </a:r>
            <a:endParaRPr lang="en-US" altLang="zh-CN" dirty="0"/>
          </a:p>
        </p:txBody>
      </p:sp>
      <p:sp>
        <p:nvSpPr>
          <p:cNvPr id="10" name="内容占位符 9">
            <a:extLst>
              <a:ext uri="{FF2B5EF4-FFF2-40B4-BE49-F238E27FC236}">
                <a16:creationId xmlns:a16="http://schemas.microsoft.com/office/drawing/2014/main" id="{21F78D13-FFC4-4568-BAB7-CFCB8139AA93}"/>
              </a:ext>
            </a:extLst>
          </p:cNvPr>
          <p:cNvSpPr>
            <a:spLocks noGrp="1"/>
          </p:cNvSpPr>
          <p:nvPr>
            <p:ph idx="1"/>
          </p:nvPr>
        </p:nvSpPr>
        <p:spPr/>
        <p:txBody>
          <a:bodyPr/>
          <a:lstStyle/>
          <a:p>
            <a:r>
              <a:rPr lang="zh-CN" altLang="en-US" dirty="0"/>
              <a:t>全文模板：菜单栏</a:t>
            </a:r>
            <a:r>
              <a:rPr lang="en-US" altLang="zh-CN" dirty="0"/>
              <a:t>Tool--Manuscript </a:t>
            </a:r>
            <a:r>
              <a:rPr lang="en-US" altLang="zh-CN" dirty="0" err="1"/>
              <a:t>Tempaltes</a:t>
            </a:r>
            <a:r>
              <a:rPr lang="zh-CN" altLang="en-US" dirty="0"/>
              <a:t>，选择相应的</a:t>
            </a:r>
            <a:r>
              <a:rPr lang="en-US" altLang="zh-CN" dirty="0"/>
              <a:t>.dot</a:t>
            </a:r>
            <a:r>
              <a:rPr lang="zh-CN" altLang="en-US" dirty="0"/>
              <a:t>进入模板向导，输入</a:t>
            </a:r>
            <a:r>
              <a:rPr lang="en-US" altLang="zh-CN" dirty="0"/>
              <a:t>Tittle</a:t>
            </a:r>
            <a:r>
              <a:rPr lang="zh-CN" altLang="en-US" dirty="0"/>
              <a:t>、</a:t>
            </a:r>
            <a:r>
              <a:rPr lang="en-US" altLang="zh-CN" dirty="0" err="1"/>
              <a:t>Autuor</a:t>
            </a:r>
            <a:r>
              <a:rPr lang="zh-CN" altLang="en-US" dirty="0"/>
              <a:t>等信息即可进入模板。</a:t>
            </a:r>
            <a:endParaRPr lang="en-US" altLang="zh-CN" dirty="0"/>
          </a:p>
        </p:txBody>
      </p:sp>
      <p:pic>
        <p:nvPicPr>
          <p:cNvPr id="3" name="图片 2">
            <a:extLst>
              <a:ext uri="{FF2B5EF4-FFF2-40B4-BE49-F238E27FC236}">
                <a16:creationId xmlns:a16="http://schemas.microsoft.com/office/drawing/2014/main" id="{5D845FB4-4A68-40C8-80B9-757B5CD76A8E}"/>
              </a:ext>
            </a:extLst>
          </p:cNvPr>
          <p:cNvPicPr>
            <a:picLocks noChangeAspect="1"/>
          </p:cNvPicPr>
          <p:nvPr/>
        </p:nvPicPr>
        <p:blipFill rotWithShape="1">
          <a:blip r:embed="rId3"/>
          <a:srcRect l="234" t="-347" r="58437" b="27633"/>
          <a:stretch/>
        </p:blipFill>
        <p:spPr>
          <a:xfrm>
            <a:off x="459301" y="2813389"/>
            <a:ext cx="4290490" cy="3504460"/>
          </a:xfrm>
          <a:prstGeom prst="rect">
            <a:avLst/>
          </a:prstGeom>
        </p:spPr>
      </p:pic>
      <p:pic>
        <p:nvPicPr>
          <p:cNvPr id="4" name="图片 3">
            <a:extLst>
              <a:ext uri="{FF2B5EF4-FFF2-40B4-BE49-F238E27FC236}">
                <a16:creationId xmlns:a16="http://schemas.microsoft.com/office/drawing/2014/main" id="{98D6E72F-283E-4853-86C2-1570B6D9E957}"/>
              </a:ext>
            </a:extLst>
          </p:cNvPr>
          <p:cNvPicPr>
            <a:picLocks noChangeAspect="1"/>
          </p:cNvPicPr>
          <p:nvPr/>
        </p:nvPicPr>
        <p:blipFill>
          <a:blip r:embed="rId4"/>
          <a:stretch>
            <a:fillRect/>
          </a:stretch>
        </p:blipFill>
        <p:spPr>
          <a:xfrm>
            <a:off x="8990913" y="3856314"/>
            <a:ext cx="2836070" cy="2366327"/>
          </a:xfrm>
          <a:prstGeom prst="rect">
            <a:avLst/>
          </a:prstGeom>
        </p:spPr>
      </p:pic>
      <p:pic>
        <p:nvPicPr>
          <p:cNvPr id="7" name="图片 6">
            <a:extLst>
              <a:ext uri="{FF2B5EF4-FFF2-40B4-BE49-F238E27FC236}">
                <a16:creationId xmlns:a16="http://schemas.microsoft.com/office/drawing/2014/main" id="{E311FE02-45A1-4AE8-A4BA-48B1AA7A4F55}"/>
              </a:ext>
            </a:extLst>
          </p:cNvPr>
          <p:cNvPicPr>
            <a:picLocks noChangeAspect="1"/>
          </p:cNvPicPr>
          <p:nvPr/>
        </p:nvPicPr>
        <p:blipFill>
          <a:blip r:embed="rId5"/>
          <a:stretch>
            <a:fillRect/>
          </a:stretch>
        </p:blipFill>
        <p:spPr>
          <a:xfrm>
            <a:off x="4947362" y="3549041"/>
            <a:ext cx="3845980" cy="2734083"/>
          </a:xfrm>
          <a:prstGeom prst="rect">
            <a:avLst/>
          </a:prstGeom>
        </p:spPr>
      </p:pic>
    </p:spTree>
    <p:extLst>
      <p:ext uri="{BB962C8B-B14F-4D97-AF65-F5344CB8AC3E}">
        <p14:creationId xmlns:p14="http://schemas.microsoft.com/office/powerpoint/2010/main" val="30154129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8023C1-6F0A-4ADC-B43F-60C0550586A3}"/>
              </a:ext>
            </a:extLst>
          </p:cNvPr>
          <p:cNvSpPr>
            <a:spLocks noGrp="1"/>
          </p:cNvSpPr>
          <p:nvPr>
            <p:ph type="title"/>
          </p:nvPr>
        </p:nvSpPr>
        <p:spPr/>
        <p:txBody>
          <a:bodyPr/>
          <a:lstStyle/>
          <a:p>
            <a:pPr marL="0" indent="0">
              <a:buFont typeface="Wingdings" panose="05000000000000000000" pitchFamily="2" charset="2"/>
              <a:buNone/>
            </a:pPr>
            <a:r>
              <a:rPr lang="zh-CN" altLang="en-US" dirty="0"/>
              <a:t>参考文献的悬挂缩进 </a:t>
            </a:r>
          </a:p>
        </p:txBody>
      </p:sp>
      <p:sp>
        <p:nvSpPr>
          <p:cNvPr id="10" name="内容占位符 9">
            <a:extLst>
              <a:ext uri="{FF2B5EF4-FFF2-40B4-BE49-F238E27FC236}">
                <a16:creationId xmlns:a16="http://schemas.microsoft.com/office/drawing/2014/main" id="{21F78D13-FFC4-4568-BAB7-CFCB8139AA93}"/>
              </a:ext>
            </a:extLst>
          </p:cNvPr>
          <p:cNvSpPr>
            <a:spLocks noGrp="1"/>
          </p:cNvSpPr>
          <p:nvPr>
            <p:ph idx="1"/>
          </p:nvPr>
        </p:nvSpPr>
        <p:spPr/>
        <p:txBody>
          <a:bodyPr/>
          <a:lstStyle/>
          <a:p>
            <a:r>
              <a:rPr lang="zh-CN" altLang="en-US" sz="2000" dirty="0"/>
              <a:t>悬挂缩进：</a:t>
            </a:r>
            <a:endParaRPr lang="en-US" altLang="zh-CN" sz="2000" dirty="0"/>
          </a:p>
          <a:p>
            <a:pPr marL="0" indent="0">
              <a:buNone/>
            </a:pPr>
            <a:r>
              <a:rPr lang="zh-CN" altLang="en-US" sz="2000" dirty="0">
                <a:sym typeface="Wingdings" panose="05000000000000000000" pitchFamily="2" charset="2"/>
              </a:rPr>
              <a:t>（</a:t>
            </a:r>
            <a:r>
              <a:rPr lang="en-US" altLang="zh-CN" sz="2000" dirty="0">
                <a:sym typeface="Wingdings" panose="05000000000000000000" pitchFamily="2" charset="2"/>
              </a:rPr>
              <a:t>1</a:t>
            </a:r>
            <a:r>
              <a:rPr lang="zh-CN" altLang="en-US" dirty="0"/>
              <a:t>）</a:t>
            </a:r>
            <a:r>
              <a:rPr lang="zh-CN" altLang="en-US" sz="2000" dirty="0"/>
              <a:t>去除格式后，</a:t>
            </a:r>
            <a:r>
              <a:rPr lang="zh-CN" altLang="zh-CN" sz="2000" dirty="0"/>
              <a:t>word</a:t>
            </a:r>
            <a:r>
              <a:rPr lang="zh-CN" altLang="en-US" sz="2000" dirty="0"/>
              <a:t>中修改</a:t>
            </a:r>
            <a:endParaRPr lang="en-US" altLang="zh-CN" dirty="0"/>
          </a:p>
          <a:p>
            <a:pPr marL="0" indent="0">
              <a:buNone/>
            </a:pPr>
            <a:r>
              <a:rPr lang="zh-CN" altLang="en-US" sz="2000" dirty="0"/>
              <a:t>（</a:t>
            </a:r>
            <a:r>
              <a:rPr lang="en-US" altLang="zh-CN" sz="2000" dirty="0"/>
              <a:t>2</a:t>
            </a:r>
            <a:r>
              <a:rPr lang="zh-CN" altLang="en-US" sz="2000" dirty="0"/>
              <a:t>）</a:t>
            </a:r>
            <a:r>
              <a:rPr lang="en-US" altLang="zh-CN" sz="2000" dirty="0"/>
              <a:t> </a:t>
            </a:r>
            <a:r>
              <a:rPr lang="zh-CN" altLang="zh-CN" sz="2000" dirty="0"/>
              <a:t>endnote</a:t>
            </a:r>
            <a:r>
              <a:rPr lang="zh-CN" altLang="en-US" sz="2000" dirty="0"/>
              <a:t>中修改，</a:t>
            </a:r>
            <a:r>
              <a:rPr lang="en-US" altLang="zh-CN" sz="2000" dirty="0"/>
              <a:t>Edit--Output Styles</a:t>
            </a:r>
            <a:r>
              <a:rPr lang="zh-CN" altLang="en-US" sz="2000" dirty="0"/>
              <a:t>编辑当前样式，在</a:t>
            </a:r>
            <a:r>
              <a:rPr lang="en-US" altLang="zh-CN" sz="2000" dirty="0"/>
              <a:t>Bibliography</a:t>
            </a:r>
            <a:r>
              <a:rPr lang="zh-CN" altLang="en-US" sz="2000" dirty="0"/>
              <a:t>中</a:t>
            </a:r>
            <a:r>
              <a:rPr lang="en-US" altLang="zh-CN" sz="2000" dirty="0"/>
              <a:t>Layout</a:t>
            </a:r>
            <a:r>
              <a:rPr lang="zh-CN" altLang="en-US" sz="2000" dirty="0"/>
              <a:t>的</a:t>
            </a:r>
            <a:r>
              <a:rPr lang="en-US" altLang="zh-CN" sz="2000" dirty="0"/>
              <a:t>Hanging Indent</a:t>
            </a:r>
            <a:r>
              <a:rPr lang="zh-CN" altLang="en-US" sz="2000" dirty="0"/>
              <a:t>中设置</a:t>
            </a:r>
            <a:endParaRPr lang="en-US" altLang="zh-CN" dirty="0"/>
          </a:p>
        </p:txBody>
      </p:sp>
      <p:pic>
        <p:nvPicPr>
          <p:cNvPr id="4" name="图片 4">
            <a:extLst>
              <a:ext uri="{FF2B5EF4-FFF2-40B4-BE49-F238E27FC236}">
                <a16:creationId xmlns:a16="http://schemas.microsoft.com/office/drawing/2014/main" id="{160D92D7-33A3-4407-B3C0-34D6BC1C9D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2428" y="3680909"/>
            <a:ext cx="3949570" cy="2567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3DEDA658-4378-4FDF-B972-4BF9EBAE7E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2069" y="3721008"/>
            <a:ext cx="3934291" cy="2567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68217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a:t>
            </a:r>
          </a:p>
        </p:txBody>
      </p:sp>
      <p:sp>
        <p:nvSpPr>
          <p:cNvPr id="3" name="内容占位符 2"/>
          <p:cNvSpPr>
            <a:spLocks noGrp="1"/>
          </p:cNvSpPr>
          <p:nvPr>
            <p:ph idx="1"/>
          </p:nvPr>
        </p:nvSpPr>
        <p:spPr/>
        <p:txBody>
          <a:bodyPr/>
          <a:lstStyle/>
          <a:p>
            <a:r>
              <a:rPr lang="en-US" altLang="zh-CN" dirty="0"/>
              <a:t>EndNote </a:t>
            </a:r>
            <a:r>
              <a:rPr lang="zh-CN" altLang="en-US" dirty="0"/>
              <a:t>官方指导</a:t>
            </a:r>
            <a:r>
              <a:rPr lang="en-US" altLang="zh-CN" dirty="0"/>
              <a:t> </a:t>
            </a:r>
            <a:r>
              <a:rPr lang="en-US" altLang="zh-CN" dirty="0">
                <a:hlinkClick r:id="rId3"/>
              </a:rPr>
              <a:t>https://clarivate.com/webofsciencegroup/support/endnote/</a:t>
            </a:r>
            <a:endParaRPr lang="en-US" altLang="zh-CN" dirty="0"/>
          </a:p>
          <a:p>
            <a:r>
              <a:rPr lang="en-US" altLang="zh-CN" dirty="0"/>
              <a:t>EndNote </a:t>
            </a:r>
            <a:r>
              <a:rPr lang="zh-CN" altLang="en-US" dirty="0"/>
              <a:t>中文帮助文件                     </a:t>
            </a:r>
            <a:r>
              <a:rPr lang="en-US" altLang="zh-CN" dirty="0">
                <a:hlinkClick r:id="rId4"/>
              </a:rPr>
              <a:t>https://www.howsci.com/endnote/</a:t>
            </a:r>
            <a:endParaRPr lang="en-US" altLang="zh-CN" dirty="0"/>
          </a:p>
          <a:p>
            <a:r>
              <a:rPr lang="zh-CN" altLang="en-US" dirty="0"/>
              <a:t>国立台湾大学 </a:t>
            </a:r>
            <a:r>
              <a:rPr lang="en-US" altLang="zh-CN" dirty="0"/>
              <a:t>EndNote </a:t>
            </a:r>
            <a:r>
              <a:rPr lang="zh-CN" altLang="en-US" dirty="0"/>
              <a:t>指南           </a:t>
            </a:r>
            <a:r>
              <a:rPr lang="en-US" altLang="zh-CN" dirty="0">
                <a:hlinkClick r:id="rId5"/>
              </a:rPr>
              <a:t>https://www.lib.ntu.edu.tw/endnote</a:t>
            </a:r>
            <a:endParaRPr lang="en-US" altLang="zh-CN" dirty="0"/>
          </a:p>
        </p:txBody>
      </p:sp>
    </p:spTree>
    <p:extLst>
      <p:ext uri="{BB962C8B-B14F-4D97-AF65-F5344CB8AC3E}">
        <p14:creationId xmlns:p14="http://schemas.microsoft.com/office/powerpoint/2010/main" val="1841315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a:t>import a reference from an online database</a:t>
            </a:r>
            <a:endParaRPr lang="zh-CN" altLang="en-US" sz="3200" dirty="0"/>
          </a:p>
        </p:txBody>
      </p:sp>
      <p:pic>
        <p:nvPicPr>
          <p:cNvPr id="5" name="图片 4"/>
          <p:cNvPicPr>
            <a:picLocks noChangeAspect="1"/>
          </p:cNvPicPr>
          <p:nvPr/>
        </p:nvPicPr>
        <p:blipFill>
          <a:blip r:embed="rId3"/>
          <a:stretch>
            <a:fillRect/>
          </a:stretch>
        </p:blipFill>
        <p:spPr>
          <a:xfrm>
            <a:off x="1491618" y="2019201"/>
            <a:ext cx="8384554" cy="3780350"/>
          </a:xfrm>
          <a:prstGeom prst="rect">
            <a:avLst/>
          </a:prstGeom>
        </p:spPr>
      </p:pic>
      <p:sp>
        <p:nvSpPr>
          <p:cNvPr id="4" name="矩形 3">
            <a:extLst>
              <a:ext uri="{FF2B5EF4-FFF2-40B4-BE49-F238E27FC236}">
                <a16:creationId xmlns:a16="http://schemas.microsoft.com/office/drawing/2014/main" id="{94A2A065-952F-45A9-A743-3777A00DEE03}"/>
              </a:ext>
            </a:extLst>
          </p:cNvPr>
          <p:cNvSpPr/>
          <p:nvPr/>
        </p:nvSpPr>
        <p:spPr>
          <a:xfrm>
            <a:off x="4805680" y="4754880"/>
            <a:ext cx="1290320" cy="2336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443609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a:t>import a reference from an online database</a:t>
            </a:r>
            <a:endParaRPr lang="zh-CN" altLang="en-US" sz="3200" dirty="0"/>
          </a:p>
        </p:txBody>
      </p:sp>
      <p:grpSp>
        <p:nvGrpSpPr>
          <p:cNvPr id="17" name="组合 16">
            <a:extLst>
              <a:ext uri="{FF2B5EF4-FFF2-40B4-BE49-F238E27FC236}">
                <a16:creationId xmlns:a16="http://schemas.microsoft.com/office/drawing/2014/main" id="{4B59C2D3-5EB5-4B0B-852E-28D032EE233B}"/>
              </a:ext>
            </a:extLst>
          </p:cNvPr>
          <p:cNvGrpSpPr/>
          <p:nvPr/>
        </p:nvGrpSpPr>
        <p:grpSpPr>
          <a:xfrm>
            <a:off x="1482021" y="1706368"/>
            <a:ext cx="8568813" cy="4454013"/>
            <a:chOff x="1482021" y="1706368"/>
            <a:chExt cx="8568813" cy="4454013"/>
          </a:xfrm>
        </p:grpSpPr>
        <p:pic>
          <p:nvPicPr>
            <p:cNvPr id="7" name="图片 6">
              <a:extLst>
                <a:ext uri="{FF2B5EF4-FFF2-40B4-BE49-F238E27FC236}">
                  <a16:creationId xmlns:a16="http://schemas.microsoft.com/office/drawing/2014/main" id="{A7AE632B-6ECC-4125-93C9-B6CCBC52C0C1}"/>
                </a:ext>
              </a:extLst>
            </p:cNvPr>
            <p:cNvPicPr>
              <a:picLocks noChangeAspect="1"/>
            </p:cNvPicPr>
            <p:nvPr/>
          </p:nvPicPr>
          <p:blipFill rotWithShape="1">
            <a:blip r:embed="rId3"/>
            <a:srcRect l="14879" t="23279" r="14839" b="8622"/>
            <a:stretch/>
          </p:blipFill>
          <p:spPr>
            <a:xfrm>
              <a:off x="1482021" y="1706368"/>
              <a:ext cx="8568813" cy="4454013"/>
            </a:xfrm>
            <a:prstGeom prst="rect">
              <a:avLst/>
            </a:prstGeom>
          </p:spPr>
        </p:pic>
        <p:sp>
          <p:nvSpPr>
            <p:cNvPr id="8" name="对话气泡: 矩形 7">
              <a:extLst>
                <a:ext uri="{FF2B5EF4-FFF2-40B4-BE49-F238E27FC236}">
                  <a16:creationId xmlns:a16="http://schemas.microsoft.com/office/drawing/2014/main" id="{B53AED8E-0FB5-47A4-94DF-14DAB17B97B0}"/>
                </a:ext>
              </a:extLst>
            </p:cNvPr>
            <p:cNvSpPr/>
            <p:nvPr/>
          </p:nvSpPr>
          <p:spPr>
            <a:xfrm>
              <a:off x="2939733" y="2621280"/>
              <a:ext cx="1015047" cy="460566"/>
            </a:xfrm>
            <a:prstGeom prst="wedgeRectCallout">
              <a:avLst>
                <a:gd name="adj1" fmla="val -21174"/>
                <a:gd name="adj2" fmla="val 67505"/>
              </a:avLst>
            </a:prstGeom>
            <a:solidFill>
              <a:schemeClr val="tx1"/>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94AE0C6E-D92F-4A00-8A59-81D422254423}"/>
                </a:ext>
              </a:extLst>
            </p:cNvPr>
            <p:cNvSpPr txBox="1"/>
            <p:nvPr/>
          </p:nvSpPr>
          <p:spPr>
            <a:xfrm>
              <a:off x="2939733" y="2706532"/>
              <a:ext cx="1015047" cy="276999"/>
            </a:xfrm>
            <a:prstGeom prst="rect">
              <a:avLst/>
            </a:prstGeom>
            <a:noFill/>
          </p:spPr>
          <p:txBody>
            <a:bodyPr wrap="square" rtlCol="0">
              <a:spAutoFit/>
            </a:bodyPr>
            <a:lstStyle/>
            <a:p>
              <a:r>
                <a:rPr lang="zh-CN" altLang="en-US" sz="1200" dirty="0">
                  <a:solidFill>
                    <a:schemeClr val="bg1"/>
                  </a:solidFill>
                </a:rPr>
                <a:t>①选择文献</a:t>
              </a:r>
            </a:p>
          </p:txBody>
        </p:sp>
        <p:sp>
          <p:nvSpPr>
            <p:cNvPr id="13" name="对话气泡: 矩形 12">
              <a:extLst>
                <a:ext uri="{FF2B5EF4-FFF2-40B4-BE49-F238E27FC236}">
                  <a16:creationId xmlns:a16="http://schemas.microsoft.com/office/drawing/2014/main" id="{7BBB605A-8D2B-4049-8B53-7F96AA3263EB}"/>
                </a:ext>
              </a:extLst>
            </p:cNvPr>
            <p:cNvSpPr/>
            <p:nvPr/>
          </p:nvSpPr>
          <p:spPr>
            <a:xfrm>
              <a:off x="3564573" y="4310444"/>
              <a:ext cx="1015047" cy="460566"/>
            </a:xfrm>
            <a:prstGeom prst="wedgeRectCallout">
              <a:avLst>
                <a:gd name="adj1" fmla="val -21174"/>
                <a:gd name="adj2" fmla="val 67505"/>
              </a:avLst>
            </a:prstGeom>
            <a:solidFill>
              <a:schemeClr val="tx1"/>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1747342F-0BCE-42FD-8BD2-02FCFA6667E2}"/>
                </a:ext>
              </a:extLst>
            </p:cNvPr>
            <p:cNvSpPr txBox="1"/>
            <p:nvPr/>
          </p:nvSpPr>
          <p:spPr>
            <a:xfrm>
              <a:off x="3522662" y="4402227"/>
              <a:ext cx="1098867" cy="276999"/>
            </a:xfrm>
            <a:prstGeom prst="rect">
              <a:avLst/>
            </a:prstGeom>
            <a:noFill/>
          </p:spPr>
          <p:txBody>
            <a:bodyPr wrap="square" rtlCol="0">
              <a:spAutoFit/>
            </a:bodyPr>
            <a:lstStyle/>
            <a:p>
              <a:r>
                <a:rPr lang="zh-CN" altLang="en-US" sz="1200" dirty="0">
                  <a:solidFill>
                    <a:schemeClr val="bg1"/>
                  </a:solidFill>
                </a:rPr>
                <a:t>②文献摘要等</a:t>
              </a:r>
            </a:p>
          </p:txBody>
        </p:sp>
      </p:grpSp>
    </p:spTree>
    <p:extLst>
      <p:ext uri="{BB962C8B-B14F-4D97-AF65-F5344CB8AC3E}">
        <p14:creationId xmlns:p14="http://schemas.microsoft.com/office/powerpoint/2010/main" val="25729666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a:t>import a reference from an online database</a:t>
            </a:r>
            <a:endParaRPr lang="zh-CN" altLang="en-US" sz="3200" dirty="0"/>
          </a:p>
        </p:txBody>
      </p:sp>
      <p:pic>
        <p:nvPicPr>
          <p:cNvPr id="4" name="图片 3">
            <a:extLst>
              <a:ext uri="{FF2B5EF4-FFF2-40B4-BE49-F238E27FC236}">
                <a16:creationId xmlns:a16="http://schemas.microsoft.com/office/drawing/2014/main" id="{71C80BAC-5C45-4068-97E7-7D7A85F0A98D}"/>
              </a:ext>
            </a:extLst>
          </p:cNvPr>
          <p:cNvPicPr>
            <a:picLocks noChangeAspect="1"/>
          </p:cNvPicPr>
          <p:nvPr/>
        </p:nvPicPr>
        <p:blipFill rotWithShape="1">
          <a:blip r:embed="rId3"/>
          <a:srcRect l="15000" t="16155" r="16076" b="14297"/>
          <a:stretch/>
        </p:blipFill>
        <p:spPr>
          <a:xfrm>
            <a:off x="1495600" y="1323501"/>
            <a:ext cx="8403220" cy="4548850"/>
          </a:xfrm>
          <a:prstGeom prst="rect">
            <a:avLst/>
          </a:prstGeom>
        </p:spPr>
      </p:pic>
    </p:spTree>
    <p:extLst>
      <p:ext uri="{BB962C8B-B14F-4D97-AF65-F5344CB8AC3E}">
        <p14:creationId xmlns:p14="http://schemas.microsoft.com/office/powerpoint/2010/main" val="40406958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a:t>import a reference from an online database</a:t>
            </a:r>
            <a:endParaRPr lang="zh-CN" altLang="en-US" sz="3200" dirty="0"/>
          </a:p>
        </p:txBody>
      </p:sp>
      <p:pic>
        <p:nvPicPr>
          <p:cNvPr id="3" name="图片 2">
            <a:extLst>
              <a:ext uri="{FF2B5EF4-FFF2-40B4-BE49-F238E27FC236}">
                <a16:creationId xmlns:a16="http://schemas.microsoft.com/office/drawing/2014/main" id="{F509544F-E277-4BA7-A3C4-7A9517A25586}"/>
              </a:ext>
            </a:extLst>
          </p:cNvPr>
          <p:cNvPicPr>
            <a:picLocks noChangeAspect="1"/>
          </p:cNvPicPr>
          <p:nvPr/>
        </p:nvPicPr>
        <p:blipFill rotWithShape="1">
          <a:blip r:embed="rId3"/>
          <a:srcRect l="15750" t="18544" r="17562" b="14350"/>
          <a:stretch/>
        </p:blipFill>
        <p:spPr>
          <a:xfrm>
            <a:off x="1654783" y="1402080"/>
            <a:ext cx="8130594" cy="4389120"/>
          </a:xfrm>
          <a:prstGeom prst="rect">
            <a:avLst/>
          </a:prstGeom>
        </p:spPr>
      </p:pic>
    </p:spTree>
    <p:extLst>
      <p:ext uri="{BB962C8B-B14F-4D97-AF65-F5344CB8AC3E}">
        <p14:creationId xmlns:p14="http://schemas.microsoft.com/office/powerpoint/2010/main" val="5126118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a:t>import from PDF or Google Scholar, etc.</a:t>
            </a:r>
            <a:endParaRPr lang="zh-CN" altLang="en-US" sz="3200" dirty="0"/>
          </a:p>
        </p:txBody>
      </p:sp>
      <p:sp>
        <p:nvSpPr>
          <p:cNvPr id="3" name="内容占位符 2"/>
          <p:cNvSpPr>
            <a:spLocks noGrp="1"/>
          </p:cNvSpPr>
          <p:nvPr>
            <p:ph idx="1"/>
          </p:nvPr>
        </p:nvSpPr>
        <p:spPr/>
        <p:txBody>
          <a:bodyPr/>
          <a:lstStyle/>
          <a:p>
            <a:r>
              <a:rPr lang="en-US" altLang="zh-CN" dirty="0"/>
              <a:t>EndNote </a:t>
            </a:r>
            <a:r>
              <a:rPr lang="zh-CN" altLang="en-US" dirty="0"/>
              <a:t>允许用户直接从 </a:t>
            </a:r>
            <a:r>
              <a:rPr lang="en-US" altLang="zh-CN" dirty="0"/>
              <a:t>Google Scholar </a:t>
            </a:r>
            <a:r>
              <a:rPr lang="zh-CN" altLang="en-US" dirty="0"/>
              <a:t>直接添加文献</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312" y="2632847"/>
            <a:ext cx="7678738" cy="3815222"/>
          </a:xfrm>
          <a:prstGeom prst="rect">
            <a:avLst/>
          </a:prstGeom>
        </p:spPr>
      </p:pic>
    </p:spTree>
    <p:extLst>
      <p:ext uri="{BB962C8B-B14F-4D97-AF65-F5344CB8AC3E}">
        <p14:creationId xmlns:p14="http://schemas.microsoft.com/office/powerpoint/2010/main" val="323095559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离子">
  <a:themeElements>
    <a:clrScheme name="离子">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离子">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离子">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TM02836342[[fn=离子]]</Template>
  <TotalTime>1840</TotalTime>
  <Words>2752</Words>
  <Application>Microsoft Office PowerPoint</Application>
  <PresentationFormat>宽屏</PresentationFormat>
  <Paragraphs>203</Paragraphs>
  <Slides>46</Slides>
  <Notes>37</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46</vt:i4>
      </vt:variant>
    </vt:vector>
  </HeadingPairs>
  <TitlesOfParts>
    <vt:vector size="53" baseType="lpstr">
      <vt:lpstr>等线</vt:lpstr>
      <vt:lpstr>宋体</vt:lpstr>
      <vt:lpstr>Arial</vt:lpstr>
      <vt:lpstr>Century Gothic</vt:lpstr>
      <vt:lpstr>Wingdings</vt:lpstr>
      <vt:lpstr>Wingdings 3</vt:lpstr>
      <vt:lpstr>离子</vt:lpstr>
      <vt:lpstr>EndNote 介绍</vt:lpstr>
      <vt:lpstr>EndNote</vt:lpstr>
      <vt:lpstr>import a reference from an online database</vt:lpstr>
      <vt:lpstr>import a reference from an online database</vt:lpstr>
      <vt:lpstr>import a reference from an online database</vt:lpstr>
      <vt:lpstr>import a reference from an online database</vt:lpstr>
      <vt:lpstr>import a reference from an online database</vt:lpstr>
      <vt:lpstr>import a reference from an online database</vt:lpstr>
      <vt:lpstr>import from PDF or Google Scholar, etc.</vt:lpstr>
      <vt:lpstr>import from PDF or Google Scholar, etc.</vt:lpstr>
      <vt:lpstr>import from PDF or Google Scholar, etc.</vt:lpstr>
      <vt:lpstr>Duplicate references</vt:lpstr>
      <vt:lpstr>文献查找</vt:lpstr>
      <vt:lpstr>create a group and add references to it</vt:lpstr>
      <vt:lpstr>create a group and add references to it</vt:lpstr>
      <vt:lpstr>PowerPoint 演示文稿</vt:lpstr>
      <vt:lpstr>PowerPoint 演示文稿</vt:lpstr>
      <vt:lpstr>create a group and add references to it  分组共享</vt:lpstr>
      <vt:lpstr>添加笔记</vt:lpstr>
      <vt:lpstr>几个实用菜单功能</vt:lpstr>
      <vt:lpstr>v</vt:lpstr>
      <vt:lpstr>plug-in in Word</vt:lpstr>
      <vt:lpstr>plug-in in Word</vt:lpstr>
      <vt:lpstr>Insert Citation-1</vt:lpstr>
      <vt:lpstr>Insert Citation-2</vt:lpstr>
      <vt:lpstr>Insert Citation-3</vt:lpstr>
      <vt:lpstr>Insert Citation-4</vt:lpstr>
      <vt:lpstr>Insert Figure</vt:lpstr>
      <vt:lpstr>Insert Figure</vt:lpstr>
      <vt:lpstr>Select Style</vt:lpstr>
      <vt:lpstr>Edit &amp; Manage Citations</vt:lpstr>
      <vt:lpstr>Convert to Plain Text</vt:lpstr>
      <vt:lpstr>Export to EndNote</vt:lpstr>
      <vt:lpstr>Manuscript Matcher</vt:lpstr>
      <vt:lpstr>Manuscript Matcher</vt:lpstr>
      <vt:lpstr>Edit Output Style</vt:lpstr>
      <vt:lpstr>Edit Output Style</vt:lpstr>
      <vt:lpstr>Edit Output Style</vt:lpstr>
      <vt:lpstr>PowerPoint 演示文稿</vt:lpstr>
      <vt:lpstr>Edit Output Style</vt:lpstr>
      <vt:lpstr>Edit Output Style</vt:lpstr>
      <vt:lpstr>Edit Output Style</vt:lpstr>
      <vt:lpstr>Edit Output Style</vt:lpstr>
      <vt:lpstr>Manuscript Tempaltes</vt:lpstr>
      <vt:lpstr>参考文献的悬挂缩进 </vt:lpstr>
      <vt:lpstr>参考</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EndNote 介绍</dc:title>
  <dc:creator>张 田宇</dc:creator>
  <cp:lastModifiedBy>SEU</cp:lastModifiedBy>
  <cp:revision>236</cp:revision>
  <dcterms:created xsi:type="dcterms:W3CDTF">2020-10-07T04:11:31Z</dcterms:created>
  <dcterms:modified xsi:type="dcterms:W3CDTF">2020-10-13T07:15:53Z</dcterms:modified>
</cp:coreProperties>
</file>